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Lst>
  <p:notesMasterIdLst>
    <p:notesMasterId r:id="rId55"/>
  </p:notesMasterIdLst>
  <p:handoutMasterIdLst>
    <p:handoutMasterId r:id="rId56"/>
  </p:handoutMasterIdLst>
  <p:sldIdLst>
    <p:sldId id="256" r:id="rId3"/>
    <p:sldId id="293" r:id="rId4"/>
    <p:sldId id="299" r:id="rId5"/>
    <p:sldId id="300" r:id="rId6"/>
    <p:sldId id="315" r:id="rId7"/>
    <p:sldId id="303" r:id="rId8"/>
    <p:sldId id="302" r:id="rId9"/>
    <p:sldId id="331" r:id="rId10"/>
    <p:sldId id="306" r:id="rId11"/>
    <p:sldId id="311" r:id="rId12"/>
    <p:sldId id="295" r:id="rId13"/>
    <p:sldId id="314" r:id="rId14"/>
    <p:sldId id="312" r:id="rId15"/>
    <p:sldId id="323" r:id="rId16"/>
    <p:sldId id="313" r:id="rId17"/>
    <p:sldId id="305" r:id="rId18"/>
    <p:sldId id="345" r:id="rId19"/>
    <p:sldId id="319" r:id="rId20"/>
    <p:sldId id="318" r:id="rId21"/>
    <p:sldId id="324" r:id="rId22"/>
    <p:sldId id="316" r:id="rId23"/>
    <p:sldId id="320" r:id="rId24"/>
    <p:sldId id="317" r:id="rId25"/>
    <p:sldId id="321" r:id="rId26"/>
    <p:sldId id="347" r:id="rId27"/>
    <p:sldId id="322" r:id="rId28"/>
    <p:sldId id="325" r:id="rId29"/>
    <p:sldId id="326" r:id="rId30"/>
    <p:sldId id="348" r:id="rId31"/>
    <p:sldId id="327" r:id="rId32"/>
    <p:sldId id="328" r:id="rId33"/>
    <p:sldId id="329" r:id="rId34"/>
    <p:sldId id="330" r:id="rId35"/>
    <p:sldId id="332" r:id="rId36"/>
    <p:sldId id="333" r:id="rId37"/>
    <p:sldId id="334" r:id="rId38"/>
    <p:sldId id="335" r:id="rId39"/>
    <p:sldId id="337" r:id="rId40"/>
    <p:sldId id="336" r:id="rId41"/>
    <p:sldId id="352" r:id="rId42"/>
    <p:sldId id="338" r:id="rId43"/>
    <p:sldId id="307" r:id="rId44"/>
    <p:sldId id="339" r:id="rId45"/>
    <p:sldId id="350" r:id="rId46"/>
    <p:sldId id="340" r:id="rId47"/>
    <p:sldId id="341" r:id="rId48"/>
    <p:sldId id="342" r:id="rId49"/>
    <p:sldId id="308" r:id="rId50"/>
    <p:sldId id="351" r:id="rId51"/>
    <p:sldId id="296" r:id="rId52"/>
    <p:sldId id="297" r:id="rId53"/>
    <p:sldId id="344" r:id="rId5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80"/>
    <p:restoredTop sz="94657"/>
  </p:normalViewPr>
  <p:slideViewPr>
    <p:cSldViewPr snapToGrid="0" snapToObjects="1">
      <p:cViewPr>
        <p:scale>
          <a:sx n="100" d="100"/>
          <a:sy n="100" d="100"/>
        </p:scale>
        <p:origin x="192" y="109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14" d="100"/>
          <a:sy n="114" d="100"/>
        </p:scale>
        <p:origin x="316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0DFA41-781B-534F-ABAF-DD14B57CBAAF}" type="slidenum">
              <a:rPr kumimoji="1" lang="ja-JP" altLang="en-US" smtClean="0"/>
              <a:t>‹#›</a:t>
            </a:fld>
            <a:endParaRPr kumimoji="1" lang="ja-JP" altLang="en-US"/>
          </a:p>
        </p:txBody>
      </p:sp>
    </p:spTree>
    <p:extLst>
      <p:ext uri="{BB962C8B-B14F-4D97-AF65-F5344CB8AC3E}">
        <p14:creationId xmlns:p14="http://schemas.microsoft.com/office/powerpoint/2010/main" val="10138760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783786-DCB6-6942-89DC-9BACDF777359}" type="datetimeFigureOut">
              <a:rPr kumimoji="1" lang="ja-JP" altLang="en-US" smtClean="0"/>
              <a:t>2016/12/9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064418-CE0A-844C-A76B-AC5DF7EFC30D}" type="slidenum">
              <a:rPr kumimoji="1" lang="ja-JP" altLang="en-US" smtClean="0"/>
              <a:t>‹#›</a:t>
            </a:fld>
            <a:endParaRPr kumimoji="1" lang="ja-JP" altLang="en-US"/>
          </a:p>
        </p:txBody>
      </p:sp>
    </p:spTree>
    <p:extLst>
      <p:ext uri="{BB962C8B-B14F-4D97-AF65-F5344CB8AC3E}">
        <p14:creationId xmlns:p14="http://schemas.microsoft.com/office/powerpoint/2010/main" val="98180128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https://</a:t>
            </a:r>
            <a:r>
              <a:rPr kumimoji="1" lang="en-US" altLang="ja-JP" dirty="0" err="1" smtClean="0"/>
              <a:t>www.youtube.com</a:t>
            </a:r>
            <a:r>
              <a:rPr kumimoji="1" lang="en-US" altLang="ja-JP" dirty="0" smtClean="0"/>
              <a:t>/</a:t>
            </a:r>
            <a:r>
              <a:rPr kumimoji="1" lang="en-US" altLang="ja-JP" dirty="0" err="1" smtClean="0"/>
              <a:t>watch?v</a:t>
            </a:r>
            <a:r>
              <a:rPr kumimoji="1" lang="en-US" altLang="ja-JP" dirty="0" smtClean="0"/>
              <a:t>=B9U8sI7TcMY</a:t>
            </a:r>
          </a:p>
          <a:p>
            <a:endParaRPr kumimoji="1" lang="ja-JP" altLang="en-US" dirty="0"/>
          </a:p>
        </p:txBody>
      </p:sp>
      <p:sp>
        <p:nvSpPr>
          <p:cNvPr id="4" name="スライド番号プレースホルダー 3"/>
          <p:cNvSpPr>
            <a:spLocks noGrp="1"/>
          </p:cNvSpPr>
          <p:nvPr>
            <p:ph type="sldNum" sz="quarter" idx="10"/>
          </p:nvPr>
        </p:nvSpPr>
        <p:spPr/>
        <p:txBody>
          <a:bodyPr/>
          <a:lstStyle/>
          <a:p>
            <a:fld id="{55064418-CE0A-844C-A76B-AC5DF7EFC30D}" type="slidenum">
              <a:rPr kumimoji="1" lang="ja-JP" altLang="en-US" smtClean="0"/>
              <a:t>16</a:t>
            </a:fld>
            <a:endParaRPr kumimoji="1" lang="ja-JP" altLang="en-US"/>
          </a:p>
        </p:txBody>
      </p:sp>
    </p:spTree>
    <p:extLst>
      <p:ext uri="{BB962C8B-B14F-4D97-AF65-F5344CB8AC3E}">
        <p14:creationId xmlns:p14="http://schemas.microsoft.com/office/powerpoint/2010/main" val="1372817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6"/>
            <a:ext cx="103632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979213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chemeClr val="bg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57015"/>
          </a:xfrm>
          <a:noFill/>
        </p:spPr>
        <p:txBody>
          <a:bodyPr>
            <a:normAutofit/>
          </a:bodyPr>
          <a:lstStyle>
            <a:lvl1pPr>
              <a:defRPr sz="3600" b="1" i="0">
                <a:solidFill>
                  <a:schemeClr val="accent6"/>
                </a:solidFill>
                <a:latin typeface="Helvetica"/>
                <a:cs typeface="Helvetica"/>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a:xfrm>
            <a:off x="346193" y="986160"/>
            <a:ext cx="11645115" cy="5761533"/>
          </a:xfrm>
          <a:solidFill>
            <a:schemeClr val="accent6"/>
          </a:solidFill>
        </p:spPr>
        <p:txBody>
          <a:bodyPr>
            <a:normAutofit/>
          </a:bodyPr>
          <a:lstStyle>
            <a:lvl1pPr marL="514350" indent="-514350">
              <a:buFont typeface="+mj-lt"/>
              <a:buAutoNum type="arabicPeriod"/>
              <a:defRPr sz="2000" b="0" i="0">
                <a:solidFill>
                  <a:schemeClr val="bg2"/>
                </a:solidFill>
                <a:latin typeface="ヒラギノ角ゴ Pro W3"/>
                <a:ea typeface="ヒラギノ角ゴ Pro W3"/>
                <a:cs typeface="ヒラギノ角ゴ Pro W3"/>
              </a:defRPr>
            </a:lvl1pPr>
            <a:lvl2pPr marL="914400" indent="-457200">
              <a:buFont typeface="+mj-lt"/>
              <a:buAutoNum type="arabicPeriod"/>
              <a:defRPr sz="2000">
                <a:solidFill>
                  <a:schemeClr val="bg2"/>
                </a:solidFill>
                <a:latin typeface="Monaco"/>
                <a:cs typeface="Monaco"/>
              </a:defRPr>
            </a:lvl2pPr>
            <a:lvl3pPr marL="1371600" indent="-457200">
              <a:buFont typeface="+mj-lt"/>
              <a:buAutoNum type="arabicPeriod"/>
              <a:defRPr sz="2000">
                <a:solidFill>
                  <a:schemeClr val="bg2"/>
                </a:solidFill>
                <a:latin typeface="Monaco"/>
                <a:cs typeface="Monaco"/>
              </a:defRPr>
            </a:lvl3pPr>
            <a:lvl4pPr marL="1714500" indent="-342900">
              <a:buFont typeface="+mj-lt"/>
              <a:buAutoNum type="arabicPeriod"/>
              <a:defRPr sz="2000">
                <a:solidFill>
                  <a:schemeClr val="bg2"/>
                </a:solidFill>
                <a:latin typeface="Monaco"/>
                <a:cs typeface="Monaco"/>
              </a:defRPr>
            </a:lvl4pPr>
            <a:lvl5pPr marL="2171700" indent="-342900">
              <a:buFont typeface="+mj-lt"/>
              <a:buAutoNum type="arabicPeriod"/>
              <a:defRPr sz="2000">
                <a:solidFill>
                  <a:schemeClr val="bg2"/>
                </a:solidFill>
                <a:latin typeface="Monaco"/>
                <a:cs typeface="Monaco"/>
              </a:defRPr>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69010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_タイトルとコンテンツ">
    <p:bg>
      <p:bgPr>
        <a:solidFill>
          <a:schemeClr val="accent6"/>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3851452"/>
            <a:ext cx="12192000" cy="1153677"/>
          </a:xfrm>
          <a:solidFill>
            <a:schemeClr val="accent3"/>
          </a:solidFill>
          <a:ln>
            <a:solidFill>
              <a:schemeClr val="accent3"/>
            </a:solidFill>
          </a:ln>
        </p:spPr>
        <p:txBody>
          <a:bodyPr>
            <a:normAutofit/>
          </a:bodyPr>
          <a:lstStyle>
            <a:lvl1pPr marL="144000" algn="r">
              <a:defRPr sz="4000" b="1" i="0">
                <a:solidFill>
                  <a:schemeClr val="bg1"/>
                </a:solidFill>
                <a:latin typeface="Helvetica"/>
                <a:cs typeface="Helvetica"/>
              </a:defRPr>
            </a:lvl1pPr>
          </a:lstStyle>
          <a:p>
            <a:r>
              <a:rPr kumimoji="1" lang="ja-JP" altLang="en-US" smtClean="0"/>
              <a:t>マスター タイトルの書式設定</a:t>
            </a:r>
            <a:endParaRPr kumimoji="1" lang="ja-JP" altLang="en-US" dirty="0"/>
          </a:p>
        </p:txBody>
      </p:sp>
      <p:sp>
        <p:nvSpPr>
          <p:cNvPr id="4" name="日付プレースホルダー 3"/>
          <p:cNvSpPr>
            <a:spLocks noGrp="1"/>
          </p:cNvSpPr>
          <p:nvPr>
            <p:ph type="dt" sz="half" idx="10"/>
          </p:nvPr>
        </p:nvSpPr>
        <p:spPr>
          <a:xfrm>
            <a:off x="226428" y="1"/>
            <a:ext cx="1578192" cy="365125"/>
          </a:xfrm>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a:xfrm>
            <a:off x="1804620" y="3569"/>
            <a:ext cx="3860800" cy="365125"/>
          </a:xfrm>
        </p:spPr>
        <p:txBody>
          <a:bodyPr/>
          <a:lstStyle>
            <a:lvl1pPr algn="l">
              <a:defRPr/>
            </a:lvl1pPr>
          </a:lstStyle>
          <a:p>
            <a:endParaRPr kumimoji="1" lang="ja-JP" altLang="en-US"/>
          </a:p>
        </p:txBody>
      </p:sp>
      <p:sp>
        <p:nvSpPr>
          <p:cNvPr id="6" name="スライド番号プレースホルダー 5"/>
          <p:cNvSpPr>
            <a:spLocks noGrp="1"/>
          </p:cNvSpPr>
          <p:nvPr>
            <p:ph type="sldNum" sz="quarter" idx="12"/>
          </p:nvPr>
        </p:nvSpPr>
        <p:spPr>
          <a:xfrm>
            <a:off x="9095640" y="6492876"/>
            <a:ext cx="2844800" cy="365125"/>
          </a:xfrm>
        </p:spPr>
        <p:txBody>
          <a:bodyPr/>
          <a:lstStyle/>
          <a:p>
            <a:fld id="{F5272538-37FC-1642-AE61-3264FEA83EDE}" type="slidenum">
              <a:rPr kumimoji="1" lang="ja-JP" altLang="en-US" smtClean="0"/>
              <a:t>‹#›</a:t>
            </a:fld>
            <a:endParaRPr kumimoji="1" lang="ja-JP" altLang="en-US"/>
          </a:p>
        </p:txBody>
      </p:sp>
      <p:sp>
        <p:nvSpPr>
          <p:cNvPr id="9" name="テキスト プレースホルダー 8"/>
          <p:cNvSpPr>
            <a:spLocks noGrp="1"/>
          </p:cNvSpPr>
          <p:nvPr>
            <p:ph type="body" sz="quarter" idx="14"/>
          </p:nvPr>
        </p:nvSpPr>
        <p:spPr>
          <a:xfrm>
            <a:off x="5797874" y="5485299"/>
            <a:ext cx="6142567" cy="531386"/>
          </a:xfrm>
        </p:spPr>
        <p:txBody>
          <a:bodyPr>
            <a:normAutofit/>
          </a:bodyPr>
          <a:lstStyle>
            <a:lvl1pPr marL="0" indent="0" algn="r">
              <a:buNone/>
              <a:defRPr sz="2400">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kumimoji="1" lang="ja-JP" altLang="en-US" smtClean="0"/>
              <a:t>マスター テキストの書式設定</a:t>
            </a:r>
          </a:p>
        </p:txBody>
      </p:sp>
    </p:spTree>
    <p:extLst>
      <p:ext uri="{BB962C8B-B14F-4D97-AF65-F5344CB8AC3E}">
        <p14:creationId xmlns:p14="http://schemas.microsoft.com/office/powerpoint/2010/main" val="211102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138967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224622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2094261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0"/>
            <a:ext cx="10972800" cy="535259"/>
          </a:xfrm>
        </p:spPr>
        <p:txBody>
          <a:bodyPr>
            <a:noAutofit/>
          </a:bodyPr>
          <a:lstStyle>
            <a:lvl1pPr algn="ctr">
              <a:defRPr sz="2000"/>
            </a:lvl1pPr>
          </a:lstStyle>
          <a:p>
            <a:r>
              <a:rPr kumimoji="1" lang="ja-JP" altLang="en-US" dirty="0" smtClean="0"/>
              <a:t>マスター タイトルの書式設定</a:t>
            </a:r>
            <a:endParaRPr kumimoji="1" lang="ja-JP" altLang="en-US" dirty="0"/>
          </a:p>
        </p:txBody>
      </p:sp>
      <p:sp>
        <p:nvSpPr>
          <p:cNvPr id="3" name="日付プレースホルダー 2"/>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
        <p:nvSpPr>
          <p:cNvPr id="8" name="テキスト プレースホルダー 7"/>
          <p:cNvSpPr>
            <a:spLocks noGrp="1"/>
          </p:cNvSpPr>
          <p:nvPr>
            <p:ph type="body" sz="quarter" idx="13"/>
          </p:nvPr>
        </p:nvSpPr>
        <p:spPr>
          <a:xfrm>
            <a:off x="609600" y="546410"/>
            <a:ext cx="10972800" cy="468080"/>
          </a:xfrm>
        </p:spPr>
        <p:txBody>
          <a:bodyPr>
            <a:noAutofit/>
          </a:bodyPr>
          <a:lstStyle>
            <a:lvl1pPr marL="0" indent="0" algn="ctr">
              <a:buNone/>
              <a:defRPr sz="1800"/>
            </a:lvl1pPr>
            <a:lvl2pPr>
              <a:defRPr sz="1600"/>
            </a:lvl2pPr>
            <a:lvl3pPr>
              <a:defRPr sz="1400"/>
            </a:lvl3pPr>
            <a:lvl4pPr>
              <a:defRPr sz="1200"/>
            </a:lvl4pPr>
            <a:lvl5pPr>
              <a:defRPr sz="1200"/>
            </a:lvl5pPr>
          </a:lstStyle>
          <a:p>
            <a:pPr lvl="0"/>
            <a:r>
              <a:rPr kumimoji="1" lang="ja-JP" altLang="en-US" dirty="0" smtClean="0"/>
              <a:t>マスター テキストの書式設定</a:t>
            </a:r>
          </a:p>
        </p:txBody>
      </p:sp>
    </p:spTree>
    <p:extLst>
      <p:ext uri="{BB962C8B-B14F-4D97-AF65-F5344CB8AC3E}">
        <p14:creationId xmlns:p14="http://schemas.microsoft.com/office/powerpoint/2010/main" val="1002257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87689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64201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9935675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56721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57015"/>
          </a:xfrm>
          <a:solidFill>
            <a:schemeClr val="accent6"/>
          </a:solidFill>
        </p:spPr>
        <p:txBody>
          <a:bodyPr>
            <a:normAutofit/>
          </a:bodyPr>
          <a:lstStyle>
            <a:lvl1pPr>
              <a:defRPr sz="3600" b="1" i="0">
                <a:solidFill>
                  <a:srgbClr val="EEECE1"/>
                </a:solidFill>
                <a:latin typeface="Helvetica"/>
                <a:cs typeface="Helvetica"/>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a:xfrm>
            <a:off x="346193" y="986160"/>
            <a:ext cx="11645115" cy="5761533"/>
          </a:xfrm>
        </p:spPr>
        <p:txBody>
          <a:bodyPr>
            <a:normAutofit/>
          </a:bodyPr>
          <a:lstStyle>
            <a:lvl1pPr>
              <a:defRPr sz="2800" b="0" i="0">
                <a:latin typeface="ヒラギノ角ゴ Pro W6"/>
                <a:ea typeface="ヒラギノ角ゴ Pro W6"/>
                <a:cs typeface="ヒラギノ角ゴ Pro W6"/>
              </a:defRPr>
            </a:lvl1pPr>
            <a:lvl2pPr>
              <a:defRPr sz="2400"/>
            </a:lvl2pPr>
            <a:lvl3pPr>
              <a:defRPr sz="2000"/>
            </a:lvl3pPr>
            <a:lvl4pPr>
              <a:defRPr sz="1800"/>
            </a:lvl4pPr>
            <a:lvl5pPr>
              <a:defRPr sz="1800"/>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14739562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1985902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8723077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55970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1727368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549893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7886590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7244076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394EC27-EA24-424C-B07A-28271F66613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1033889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5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57015"/>
          </a:xfrm>
          <a:solidFill>
            <a:schemeClr val="accent2"/>
          </a:solidFill>
        </p:spPr>
        <p:txBody>
          <a:bodyPr>
            <a:normAutofit/>
          </a:bodyPr>
          <a:lstStyle>
            <a:lvl1pPr>
              <a:defRPr sz="3600" b="1" i="0">
                <a:solidFill>
                  <a:srgbClr val="FFFFFF"/>
                </a:solidFill>
                <a:latin typeface="Helvetica"/>
                <a:cs typeface="Helvetica"/>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a:xfrm>
            <a:off x="346193" y="986160"/>
            <a:ext cx="11645115" cy="5761533"/>
          </a:xfrm>
        </p:spPr>
        <p:txBody>
          <a:bodyPr>
            <a:normAutofit/>
          </a:bodyPr>
          <a:lstStyle>
            <a:lvl1pPr>
              <a:defRPr sz="2800"/>
            </a:lvl1pPr>
            <a:lvl2pPr>
              <a:defRPr sz="2400"/>
            </a:lvl2pPr>
            <a:lvl3pPr>
              <a:defRPr sz="2000"/>
            </a:lvl3pPr>
            <a:lvl4pPr>
              <a:defRPr sz="1800"/>
            </a:lvl4pPr>
            <a:lvl5pPr>
              <a:defRPr sz="1800"/>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155926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6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57015"/>
          </a:xfrm>
          <a:solidFill>
            <a:schemeClr val="accent5"/>
          </a:solidFill>
        </p:spPr>
        <p:txBody>
          <a:bodyPr>
            <a:normAutofit/>
          </a:bodyPr>
          <a:lstStyle>
            <a:lvl1pPr>
              <a:defRPr sz="3600" b="1" i="0">
                <a:solidFill>
                  <a:srgbClr val="FFFFFF"/>
                </a:solidFill>
                <a:latin typeface="Helvetica"/>
                <a:cs typeface="Helvetica"/>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a:xfrm>
            <a:off x="346193" y="986160"/>
            <a:ext cx="11645115" cy="5761533"/>
          </a:xfrm>
        </p:spPr>
        <p:txBody>
          <a:bodyPr>
            <a:normAutofit/>
          </a:bodyPr>
          <a:lstStyle>
            <a:lvl1pPr>
              <a:defRPr sz="2800"/>
            </a:lvl1pPr>
            <a:lvl2pPr>
              <a:defRPr sz="2400"/>
            </a:lvl2pPr>
            <a:lvl3pPr>
              <a:defRPr sz="2000"/>
            </a:lvl3pPr>
            <a:lvl4pPr>
              <a:defRPr sz="1800"/>
            </a:lvl4pPr>
            <a:lvl5pPr>
              <a:defRPr sz="1800"/>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78335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7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2192000" cy="857015"/>
          </a:xfrm>
          <a:solidFill>
            <a:schemeClr val="accent3"/>
          </a:solidFill>
        </p:spPr>
        <p:txBody>
          <a:bodyPr>
            <a:normAutofit/>
          </a:bodyPr>
          <a:lstStyle>
            <a:lvl1pPr>
              <a:defRPr sz="3600" b="1" i="0">
                <a:solidFill>
                  <a:srgbClr val="FFFFFF"/>
                </a:solidFill>
                <a:latin typeface="Helvetica"/>
                <a:cs typeface="Helvetica"/>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a:xfrm>
            <a:off x="346193" y="986160"/>
            <a:ext cx="11645115" cy="5761533"/>
          </a:xfrm>
        </p:spPr>
        <p:txBody>
          <a:bodyPr>
            <a:normAutofit/>
          </a:bodyPr>
          <a:lstStyle>
            <a:lvl1pPr>
              <a:defRPr sz="2800"/>
            </a:lvl1pPr>
            <a:lvl2pPr>
              <a:defRPr sz="2400"/>
            </a:lvl2pPr>
            <a:lvl3pPr>
              <a:defRPr sz="2000"/>
            </a:lvl3pPr>
            <a:lvl4pPr>
              <a:defRPr sz="1800"/>
            </a:lvl4pPr>
            <a:lvl5pPr>
              <a:defRPr sz="1800"/>
            </a:lvl5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177891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6193" y="123237"/>
            <a:ext cx="11645115" cy="733778"/>
          </a:xfrm>
        </p:spPr>
        <p:txBody>
          <a:bodyPr>
            <a:normAutofit/>
          </a:bodyPr>
          <a:lstStyle>
            <a:lvl1pPr>
              <a:defRPr sz="3600" b="1" i="0">
                <a:latin typeface="Helvetica"/>
                <a:cs typeface="Helvetica"/>
              </a:defRPr>
            </a:lvl1pPr>
          </a:lstStyle>
          <a:p>
            <a:r>
              <a:rPr kumimoji="1" lang="ja-JP" altLang="en-US" smtClean="0"/>
              <a:t>マスター タイトルの書式設定</a:t>
            </a:r>
            <a:endParaRPr kumimoji="1" lang="ja-JP" altLang="en-US" dirty="0"/>
          </a:p>
        </p:txBody>
      </p:sp>
      <p:sp>
        <p:nvSpPr>
          <p:cNvPr id="3" name="コンテンツ プレースホルダー 2"/>
          <p:cNvSpPr>
            <a:spLocks noGrp="1"/>
          </p:cNvSpPr>
          <p:nvPr>
            <p:ph idx="1"/>
          </p:nvPr>
        </p:nvSpPr>
        <p:spPr>
          <a:xfrm>
            <a:off x="346193" y="986160"/>
            <a:ext cx="11645115" cy="5761533"/>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dirty="0"/>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938012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タイトルとコンテンツ">
    <p:spTree>
      <p:nvGrpSpPr>
        <p:cNvPr id="1" name=""/>
        <p:cNvGrpSpPr/>
        <p:nvPr/>
      </p:nvGrpSpPr>
      <p:grpSpPr>
        <a:xfrm>
          <a:off x="0" y="0"/>
          <a:ext cx="0" cy="0"/>
          <a:chOff x="0" y="0"/>
          <a:chExt cx="0" cy="0"/>
        </a:xfrm>
      </p:grpSpPr>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
        <p:nvSpPr>
          <p:cNvPr id="7" name="正方形/長方形 6"/>
          <p:cNvSpPr/>
          <p:nvPr userDrawn="1"/>
        </p:nvSpPr>
        <p:spPr>
          <a:xfrm>
            <a:off x="1" y="0"/>
            <a:ext cx="12192000" cy="1416205"/>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1" y="0"/>
            <a:ext cx="12191999" cy="959007"/>
          </a:xfrm>
          <a:noFill/>
        </p:spPr>
        <p:txBody>
          <a:bodyPr anchor="ctr">
            <a:normAutofit/>
          </a:bodyPr>
          <a:lstStyle>
            <a:lvl1pPr algn="ctr">
              <a:defRPr sz="2800" b="0" i="0">
                <a:solidFill>
                  <a:schemeClr val="bg1"/>
                </a:solidFill>
                <a:latin typeface="Hiragino Kaku Gothic Pro W6" charset="-128"/>
                <a:ea typeface="Hiragino Kaku Gothic Pro W6" charset="-128"/>
                <a:cs typeface="Hiragino Kaku Gothic Pro W6" charset="-128"/>
              </a:defRPr>
            </a:lvl1pPr>
          </a:lstStyle>
          <a:p>
            <a:r>
              <a:rPr kumimoji="1" lang="ja-JP" altLang="en-US" dirty="0" smtClean="0"/>
              <a:t>マスター タイトルの書式設定</a:t>
            </a:r>
            <a:endParaRPr kumimoji="1" lang="ja-JP" altLang="en-US" dirty="0"/>
          </a:p>
        </p:txBody>
      </p:sp>
      <p:sp>
        <p:nvSpPr>
          <p:cNvPr id="14" name="テキスト プレースホルダー 13"/>
          <p:cNvSpPr>
            <a:spLocks noGrp="1"/>
          </p:cNvSpPr>
          <p:nvPr>
            <p:ph type="body" sz="quarter" idx="13"/>
          </p:nvPr>
        </p:nvSpPr>
        <p:spPr>
          <a:xfrm>
            <a:off x="446049" y="992457"/>
            <a:ext cx="11519210" cy="457198"/>
          </a:xfrm>
        </p:spPr>
        <p:txBody>
          <a:bodyPr>
            <a:noAutofit/>
          </a:bodyPr>
          <a:lstStyle>
            <a:lvl1pPr marL="0" indent="0" algn="r">
              <a:buNone/>
              <a:defRPr sz="2000">
                <a:solidFill>
                  <a:schemeClr val="bg1"/>
                </a:solidFill>
              </a:defRPr>
            </a:lvl1pPr>
            <a:lvl2pPr marL="457200" indent="0" algn="r">
              <a:buNone/>
              <a:defRPr sz="1800">
                <a:solidFill>
                  <a:schemeClr val="bg1"/>
                </a:solidFill>
              </a:defRPr>
            </a:lvl2pPr>
            <a:lvl3pPr marL="914400" indent="0" algn="r">
              <a:buNone/>
              <a:defRPr sz="1600">
                <a:solidFill>
                  <a:schemeClr val="bg1"/>
                </a:solidFill>
              </a:defRPr>
            </a:lvl3pPr>
            <a:lvl4pPr marL="1371600" indent="0" algn="r">
              <a:buNone/>
              <a:defRPr sz="1400">
                <a:solidFill>
                  <a:schemeClr val="bg1"/>
                </a:solidFill>
              </a:defRPr>
            </a:lvl4pPr>
            <a:lvl5pPr marL="1828800" indent="0" algn="r">
              <a:buNone/>
              <a:defRPr sz="1400">
                <a:solidFill>
                  <a:schemeClr val="bg1"/>
                </a:solidFill>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520994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0" y="3851452"/>
            <a:ext cx="12192000" cy="1153677"/>
          </a:xfrm>
          <a:solidFill>
            <a:schemeClr val="accent3"/>
          </a:solidFill>
        </p:spPr>
        <p:txBody>
          <a:bodyPr>
            <a:normAutofit/>
          </a:bodyPr>
          <a:lstStyle>
            <a:lvl1pPr marL="144000" algn="r">
              <a:defRPr sz="4000" b="1" i="0">
                <a:solidFill>
                  <a:schemeClr val="bg1"/>
                </a:solidFill>
                <a:latin typeface="Helvetica"/>
                <a:cs typeface="Helvetica"/>
              </a:defRPr>
            </a:lvl1pPr>
          </a:lstStyle>
          <a:p>
            <a:r>
              <a:rPr kumimoji="1" lang="ja-JP" altLang="en-US" smtClean="0"/>
              <a:t>マスター タイトルの書式設定</a:t>
            </a:r>
            <a:endParaRPr kumimoji="1" lang="ja-JP" altLang="en-US" dirty="0"/>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495744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8_タイトルとコンテンツ">
    <p:bg>
      <p:bgPr>
        <a:solidFill>
          <a:schemeClr val="bg2"/>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0" y="3851452"/>
            <a:ext cx="12192000" cy="1153677"/>
          </a:xfrm>
          <a:solidFill>
            <a:srgbClr val="062640"/>
          </a:solidFill>
        </p:spPr>
        <p:txBody>
          <a:bodyPr>
            <a:normAutofit/>
          </a:bodyPr>
          <a:lstStyle>
            <a:lvl1pPr marL="144000" algn="r">
              <a:defRPr sz="4000" b="1" i="0">
                <a:solidFill>
                  <a:schemeClr val="bg2"/>
                </a:solidFill>
                <a:latin typeface="Helvetica"/>
                <a:cs typeface="Helvetica"/>
              </a:defRPr>
            </a:lvl1pPr>
          </a:lstStyle>
          <a:p>
            <a:r>
              <a:rPr kumimoji="1" lang="ja-JP" altLang="en-US" smtClean="0"/>
              <a:t>マスター タイトルの書式設定</a:t>
            </a:r>
            <a:endParaRPr kumimoji="1" lang="ja-JP" altLang="en-US" dirty="0"/>
          </a:p>
        </p:txBody>
      </p:sp>
      <p:sp>
        <p:nvSpPr>
          <p:cNvPr id="4" name="日付プレースホルダー 3"/>
          <p:cNvSpPr>
            <a:spLocks noGrp="1"/>
          </p:cNvSpPr>
          <p:nvPr>
            <p:ph type="dt" sz="half" idx="10"/>
          </p:nvPr>
        </p:nvSpPr>
        <p:spPr/>
        <p:txBody>
          <a:body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18815009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ー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81FE3-1E14-274A-ABF2-258711515651}" type="datetimeFigureOut">
              <a:rPr kumimoji="1" lang="ja-JP" altLang="en-US" smtClean="0"/>
              <a:t>2016/12/9</a:t>
            </a:fld>
            <a:endParaRPr kumimoji="1" lang="ja-JP" altLang="en-US"/>
          </a:p>
        </p:txBody>
      </p:sp>
      <p:sp>
        <p:nvSpPr>
          <p:cNvPr id="5" name="フッター プレースホルダー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72538-37FC-1642-AE61-3264FEA83EDE}" type="slidenum">
              <a:rPr kumimoji="1" lang="ja-JP" altLang="en-US" smtClean="0"/>
              <a:t>‹#›</a:t>
            </a:fld>
            <a:endParaRPr kumimoji="1" lang="ja-JP" altLang="en-US"/>
          </a:p>
        </p:txBody>
      </p:sp>
    </p:spTree>
    <p:extLst>
      <p:ext uri="{BB962C8B-B14F-4D97-AF65-F5344CB8AC3E}">
        <p14:creationId xmlns:p14="http://schemas.microsoft.com/office/powerpoint/2010/main" val="786629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txStyles>
    <p:titleStyle>
      <a:lvl1pPr algn="ctr" defTabSz="457200" rtl="0" eaLnBrk="1" latinLnBrk="0" hangingPunct="1">
        <a:spcBef>
          <a:spcPct val="0"/>
        </a:spcBef>
        <a:buNone/>
        <a:defRPr kumimoji="1" sz="4400" b="0" i="0" kern="1200">
          <a:solidFill>
            <a:schemeClr val="tx1"/>
          </a:solidFill>
          <a:latin typeface="ヒラギノ角ゴ Pro W6"/>
          <a:ea typeface="ヒラギノ角ゴ Pro W6"/>
          <a:cs typeface="ヒラギノ角ゴ Pro W6"/>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ea"/>
          <a:ea typeface="+mn-ea"/>
          <a:cs typeface="Helvetica"/>
        </a:defRPr>
      </a:lvl1pPr>
      <a:lvl2pPr marL="742950" indent="-285750" algn="l" defTabSz="457200" rtl="0" eaLnBrk="1" latinLnBrk="0" hangingPunct="1">
        <a:spcBef>
          <a:spcPct val="20000"/>
        </a:spcBef>
        <a:buFont typeface="Arial"/>
        <a:buChar char="–"/>
        <a:defRPr kumimoji="1" sz="2800" kern="1200">
          <a:solidFill>
            <a:schemeClr val="tx1"/>
          </a:solidFill>
          <a:latin typeface="+mn-ea"/>
          <a:ea typeface="+mn-ea"/>
          <a:cs typeface="Helvetica"/>
        </a:defRPr>
      </a:lvl2pPr>
      <a:lvl3pPr marL="1143000" indent="-228600" algn="l" defTabSz="457200" rtl="0" eaLnBrk="1" latinLnBrk="0" hangingPunct="1">
        <a:spcBef>
          <a:spcPct val="20000"/>
        </a:spcBef>
        <a:buFont typeface="Arial"/>
        <a:buChar char="•"/>
        <a:defRPr kumimoji="1" sz="2400" kern="1200">
          <a:solidFill>
            <a:schemeClr val="tx1"/>
          </a:solidFill>
          <a:latin typeface="+mn-ea"/>
          <a:ea typeface="+mn-ea"/>
          <a:cs typeface="Helvetica"/>
        </a:defRPr>
      </a:lvl3pPr>
      <a:lvl4pPr marL="1600200" indent="-228600" algn="l" defTabSz="457200" rtl="0" eaLnBrk="1" latinLnBrk="0" hangingPunct="1">
        <a:spcBef>
          <a:spcPct val="20000"/>
        </a:spcBef>
        <a:buFont typeface="Arial"/>
        <a:buChar char="–"/>
        <a:defRPr kumimoji="1" sz="2000" kern="1200">
          <a:solidFill>
            <a:schemeClr val="tx1"/>
          </a:solidFill>
          <a:latin typeface="+mn-ea"/>
          <a:ea typeface="+mn-ea"/>
          <a:cs typeface="Helvetica"/>
        </a:defRPr>
      </a:lvl4pPr>
      <a:lvl5pPr marL="2057400" indent="-228600" algn="l" defTabSz="457200" rtl="0" eaLnBrk="1" latinLnBrk="0" hangingPunct="1">
        <a:spcBef>
          <a:spcPct val="20000"/>
        </a:spcBef>
        <a:buFont typeface="Arial"/>
        <a:buChar char="»"/>
        <a:defRPr kumimoji="1" sz="2000" kern="1200">
          <a:solidFill>
            <a:schemeClr val="tx1"/>
          </a:solidFill>
          <a:latin typeface="+mn-ea"/>
          <a:ea typeface="+mn-ea"/>
          <a:cs typeface="Helvetica"/>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94EC27-EA24-424C-B07A-28271F666131}" type="datetimeFigureOut">
              <a:rPr kumimoji="1" lang="ja-JP" altLang="en-US" smtClean="0"/>
              <a:t>2016/12/9</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5B7273-9C5C-404A-BE01-B4F66ABD8605}" type="slidenum">
              <a:rPr kumimoji="1" lang="ja-JP" altLang="en-US" smtClean="0"/>
              <a:t>‹#›</a:t>
            </a:fld>
            <a:endParaRPr kumimoji="1" lang="ja-JP" altLang="en-US"/>
          </a:p>
        </p:txBody>
      </p:sp>
    </p:spTree>
    <p:extLst>
      <p:ext uri="{BB962C8B-B14F-4D97-AF65-F5344CB8AC3E}">
        <p14:creationId xmlns:p14="http://schemas.microsoft.com/office/powerpoint/2010/main" val="72473323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facebook/bAbI-tasks" TargetMode="External"/><Relationship Id="rId3" Type="http://schemas.openxmlformats.org/officeDocument/2006/relationships/hyperlink" Target="http://arxiv.org/abs/1502.0569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f"/><Relationship Id="rId3"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 Id="rId3"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f"/><Relationship Id="rId3" Type="http://schemas.openxmlformats.org/officeDocument/2006/relationships/image" Target="../media/image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25.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f"/><Relationship Id="rId3" Type="http://schemas.openxmlformats.org/officeDocument/2006/relationships/image" Target="../media/image19.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youtube.com/watch?v=BTSJ0-saaUc" TargetMode="External"/><Relationship Id="rId3" Type="http://schemas.openxmlformats.org/officeDocument/2006/relationships/image" Target="../media/image2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13686" y="1156919"/>
            <a:ext cx="8564628" cy="2604239"/>
          </a:xfrm>
        </p:spPr>
        <p:txBody>
          <a:bodyPr>
            <a:noAutofit/>
          </a:bodyPr>
          <a:lstStyle/>
          <a:p>
            <a:r>
              <a:rPr kumimoji="1" lang="en-US" altLang="ja-JP" sz="5400" dirty="0" smtClean="0">
                <a:solidFill>
                  <a:schemeClr val="accent6"/>
                </a:solidFill>
                <a:latin typeface="Impact" charset="0"/>
                <a:ea typeface="Impact" charset="0"/>
                <a:cs typeface="Impact" charset="0"/>
              </a:rPr>
              <a:t>Hybrid Computing using a Neural Network with </a:t>
            </a:r>
            <a:br>
              <a:rPr kumimoji="1" lang="en-US" altLang="ja-JP" sz="5400" dirty="0" smtClean="0">
                <a:solidFill>
                  <a:schemeClr val="accent6"/>
                </a:solidFill>
                <a:latin typeface="Impact" charset="0"/>
                <a:ea typeface="Impact" charset="0"/>
                <a:cs typeface="Impact" charset="0"/>
              </a:rPr>
            </a:br>
            <a:r>
              <a:rPr kumimoji="1" lang="en-US" altLang="ja-JP" sz="5400" dirty="0" smtClean="0">
                <a:solidFill>
                  <a:schemeClr val="accent6"/>
                </a:solidFill>
                <a:latin typeface="Impact" charset="0"/>
                <a:ea typeface="Impact" charset="0"/>
                <a:cs typeface="Impact" charset="0"/>
              </a:rPr>
              <a:t>Dynamic External Memory</a:t>
            </a:r>
            <a:endParaRPr kumimoji="1" lang="ja-JP" altLang="en-US" sz="5400" dirty="0">
              <a:solidFill>
                <a:schemeClr val="accent6"/>
              </a:solidFill>
              <a:latin typeface="Impact" charset="0"/>
              <a:ea typeface="Impact" charset="0"/>
              <a:cs typeface="Impact" charset="0"/>
            </a:endParaRPr>
          </a:p>
        </p:txBody>
      </p:sp>
      <p:sp>
        <p:nvSpPr>
          <p:cNvPr id="3" name="サブタイトル 2"/>
          <p:cNvSpPr>
            <a:spLocks noGrp="1"/>
          </p:cNvSpPr>
          <p:nvPr>
            <p:ph type="subTitle" idx="1"/>
          </p:nvPr>
        </p:nvSpPr>
        <p:spPr/>
        <p:txBody>
          <a:bodyPr/>
          <a:lstStyle/>
          <a:p>
            <a:r>
              <a:rPr lang="en-US" altLang="ja-JP" dirty="0" smtClean="0">
                <a:solidFill>
                  <a:schemeClr val="accent1"/>
                </a:solidFill>
                <a:latin typeface="Impact" charset="0"/>
                <a:ea typeface="Impact" charset="0"/>
                <a:cs typeface="Impact" charset="0"/>
              </a:rPr>
              <a:t>Yusuke IWASAWA</a:t>
            </a:r>
            <a:endParaRPr kumimoji="1" lang="ja-JP" altLang="en-US" dirty="0">
              <a:solidFill>
                <a:schemeClr val="accent1"/>
              </a:solidFill>
              <a:latin typeface="Impact" charset="0"/>
              <a:ea typeface="Impact" charset="0"/>
              <a:cs typeface="Impact" charset="0"/>
            </a:endParaRPr>
          </a:p>
        </p:txBody>
      </p:sp>
    </p:spTree>
    <p:extLst>
      <p:ext uri="{BB962C8B-B14F-4D97-AF65-F5344CB8AC3E}">
        <p14:creationId xmlns:p14="http://schemas.microsoft.com/office/powerpoint/2010/main" val="1002082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Logical Reasoning (</a:t>
            </a:r>
            <a:r>
              <a:rPr kumimoji="1" lang="en-US" altLang="ja-JP" dirty="0" err="1" smtClean="0"/>
              <a:t>bAbI</a:t>
            </a:r>
            <a:r>
              <a:rPr kumimoji="1" lang="en-US" altLang="ja-JP" dirty="0" smtClean="0"/>
              <a:t>)</a:t>
            </a:r>
            <a:endParaRPr kumimoji="1" lang="ja-JP" altLang="en-US" dirty="0"/>
          </a:p>
        </p:txBody>
      </p:sp>
      <p:pic>
        <p:nvPicPr>
          <p:cNvPr id="4" name="図 3"/>
          <p:cNvPicPr>
            <a:picLocks noChangeAspect="1"/>
          </p:cNvPicPr>
          <p:nvPr/>
        </p:nvPicPr>
        <p:blipFill>
          <a:blip r:embed="rId2"/>
          <a:stretch>
            <a:fillRect/>
          </a:stretch>
        </p:blipFill>
        <p:spPr>
          <a:xfrm>
            <a:off x="1636443" y="1063190"/>
            <a:ext cx="9064614" cy="4599098"/>
          </a:xfrm>
          <a:prstGeom prst="rect">
            <a:avLst/>
          </a:prstGeom>
        </p:spPr>
      </p:pic>
      <p:sp>
        <p:nvSpPr>
          <p:cNvPr id="6" name="コンテンツ プレースホルダー 2"/>
          <p:cNvSpPr>
            <a:spLocks noGrp="1"/>
          </p:cNvSpPr>
          <p:nvPr>
            <p:ph idx="1"/>
          </p:nvPr>
        </p:nvSpPr>
        <p:spPr>
          <a:xfrm>
            <a:off x="991318" y="5652646"/>
            <a:ext cx="10354864" cy="632495"/>
          </a:xfrm>
        </p:spPr>
        <p:txBody>
          <a:bodyPr>
            <a:normAutofit/>
          </a:bodyPr>
          <a:lstStyle/>
          <a:p>
            <a:pPr marL="0" indent="0" algn="r">
              <a:buNone/>
            </a:pPr>
            <a:r>
              <a:rPr kumimoji="1" lang="en-US" altLang="ja-JP" sz="2400" dirty="0" smtClean="0"/>
              <a:t>By Facebook</a:t>
            </a:r>
          </a:p>
          <a:p>
            <a:pPr marL="0" indent="0" algn="r">
              <a:buNone/>
            </a:pPr>
            <a:endParaRPr kumimoji="1" lang="ja-JP" altLang="en-US" sz="2400" dirty="0"/>
          </a:p>
        </p:txBody>
      </p:sp>
      <p:sp>
        <p:nvSpPr>
          <p:cNvPr id="7" name="正方形/長方形 6"/>
          <p:cNvSpPr/>
          <p:nvPr/>
        </p:nvSpPr>
        <p:spPr>
          <a:xfrm>
            <a:off x="978912" y="6228901"/>
            <a:ext cx="10983467" cy="400110"/>
          </a:xfrm>
          <a:prstGeom prst="rect">
            <a:avLst/>
          </a:prstGeom>
        </p:spPr>
        <p:txBody>
          <a:bodyPr wrap="square">
            <a:spAutoFit/>
          </a:bodyPr>
          <a:lstStyle/>
          <a:p>
            <a:pPr algn="ctr"/>
            <a:r>
              <a:rPr lang="en-US" altLang="ja-JP" sz="2000" dirty="0" smtClean="0">
                <a:latin typeface="+mj-ea"/>
                <a:ea typeface="+mj-ea"/>
              </a:rPr>
              <a:t>“</a:t>
            </a:r>
            <a:r>
              <a:rPr lang="ja-JP" altLang="en-US" sz="2000" dirty="0" smtClean="0">
                <a:latin typeface="+mj-ea"/>
                <a:ea typeface="+mj-ea"/>
              </a:rPr>
              <a:t>Towards </a:t>
            </a:r>
            <a:r>
              <a:rPr lang="ja-JP" altLang="en-US" sz="2000" dirty="0">
                <a:latin typeface="+mj-ea"/>
                <a:ea typeface="+mj-ea"/>
              </a:rPr>
              <a:t>AI-Complete Question Answering: A Set of Prerequisite Toy </a:t>
            </a:r>
            <a:r>
              <a:rPr lang="ja-JP" altLang="en-US" sz="2000" dirty="0" smtClean="0">
                <a:latin typeface="+mj-ea"/>
                <a:ea typeface="+mj-ea"/>
              </a:rPr>
              <a:t>Tasks</a:t>
            </a:r>
            <a:r>
              <a:rPr lang="en-US" altLang="ja-JP" sz="2000" dirty="0" smtClean="0">
                <a:latin typeface="+mj-ea"/>
                <a:ea typeface="+mj-ea"/>
              </a:rPr>
              <a:t>”</a:t>
            </a:r>
            <a:r>
              <a:rPr lang="ja-JP" altLang="en-US" sz="2000" dirty="0" smtClean="0">
                <a:latin typeface="+mj-ea"/>
                <a:ea typeface="+mj-ea"/>
              </a:rPr>
              <a:t>より抜粋</a:t>
            </a:r>
            <a:endParaRPr lang="ja-JP" altLang="en-US" sz="2000" dirty="0">
              <a:latin typeface="+mj-ea"/>
              <a:ea typeface="+mj-ea"/>
            </a:endParaRPr>
          </a:p>
        </p:txBody>
      </p:sp>
    </p:spTree>
    <p:extLst>
      <p:ext uri="{BB962C8B-B14F-4D97-AF65-F5344CB8AC3E}">
        <p14:creationId xmlns:p14="http://schemas.microsoft.com/office/powerpoint/2010/main" val="786794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bAbl</a:t>
            </a:r>
            <a:r>
              <a:rPr kumimoji="1" lang="en-US" altLang="ja-JP" dirty="0" smtClean="0"/>
              <a:t>-tasks</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Facebook</a:t>
            </a:r>
            <a:r>
              <a:rPr kumimoji="1" lang="ja-JP" altLang="en-US" dirty="0" smtClean="0"/>
              <a:t>が</a:t>
            </a:r>
            <a:r>
              <a:rPr lang="ja-JP" altLang="en-US" dirty="0" smtClean="0"/>
              <a:t>提供</a:t>
            </a:r>
            <a:endParaRPr lang="en-US" altLang="ja-JP" dirty="0" smtClean="0"/>
          </a:p>
          <a:p>
            <a:r>
              <a:rPr kumimoji="1" lang="ja-JP" altLang="en-US" dirty="0" smtClean="0"/>
              <a:t>推論系のタスクが色々ある</a:t>
            </a:r>
            <a:endParaRPr kumimoji="1" lang="en-US" altLang="ja-JP" dirty="0" smtClean="0"/>
          </a:p>
          <a:p>
            <a:pPr lvl="1"/>
            <a:r>
              <a:rPr lang="ja-JP" altLang="en-US" dirty="0" smtClean="0"/>
              <a:t>ある文章特定の文章の内容理解が必要なもの</a:t>
            </a:r>
            <a:endParaRPr lang="en-US" altLang="ja-JP" dirty="0" smtClean="0"/>
          </a:p>
          <a:p>
            <a:pPr lvl="1"/>
            <a:r>
              <a:rPr kumimoji="1" lang="ja-JP" altLang="en-US" dirty="0" smtClean="0"/>
              <a:t>演繹が必要なもの</a:t>
            </a:r>
            <a:endParaRPr kumimoji="1" lang="en-US" altLang="ja-JP" dirty="0" smtClean="0"/>
          </a:p>
          <a:p>
            <a:pPr lvl="1"/>
            <a:r>
              <a:rPr kumimoji="1" lang="en-US" altLang="ja-JP" dirty="0" err="1" smtClean="0"/>
              <a:t>etc</a:t>
            </a:r>
            <a:endParaRPr kumimoji="1" lang="en-US" altLang="ja-JP" dirty="0" smtClean="0"/>
          </a:p>
          <a:p>
            <a:pPr lvl="1"/>
            <a:endParaRPr lang="en-US" altLang="ja-JP" dirty="0"/>
          </a:p>
          <a:p>
            <a:r>
              <a:rPr lang="en-US" altLang="ja-JP" dirty="0">
                <a:hlinkClick r:id="rId2"/>
              </a:rPr>
              <a:t>https://</a:t>
            </a:r>
            <a:r>
              <a:rPr lang="en-US" altLang="ja-JP" dirty="0" smtClean="0">
                <a:hlinkClick r:id="rId2"/>
              </a:rPr>
              <a:t>github.com/facebook/bAbI-tasks</a:t>
            </a:r>
            <a:endParaRPr lang="en-US" altLang="ja-JP" dirty="0" smtClean="0"/>
          </a:p>
          <a:p>
            <a:r>
              <a:rPr lang="en-US" altLang="ja-JP" dirty="0">
                <a:hlinkClick r:id="rId3"/>
              </a:rPr>
              <a:t>Towards AI-Complete Question Answering: A Set of Prerequisite Toy </a:t>
            </a:r>
            <a:r>
              <a:rPr lang="en-US" altLang="ja-JP" dirty="0" smtClean="0">
                <a:hlinkClick r:id="rId3"/>
              </a:rPr>
              <a:t>Tasks</a:t>
            </a:r>
            <a:endParaRPr lang="en-US" altLang="ja-JP" dirty="0" smtClean="0"/>
          </a:p>
          <a:p>
            <a:r>
              <a:rPr kumimoji="1" lang="ja-JP" altLang="en-US" dirty="0" smtClean="0"/>
              <a:t>ダウンロードもできる</a:t>
            </a:r>
            <a:endParaRPr kumimoji="1" lang="en-US" altLang="ja-JP" dirty="0" smtClean="0"/>
          </a:p>
          <a:p>
            <a:endParaRPr kumimoji="1" lang="ja-JP" altLang="en-US" dirty="0"/>
          </a:p>
        </p:txBody>
      </p:sp>
    </p:spTree>
    <p:extLst>
      <p:ext uri="{BB962C8B-B14F-4D97-AF65-F5344CB8AC3E}">
        <p14:creationId xmlns:p14="http://schemas.microsoft.com/office/powerpoint/2010/main" val="167403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対話</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1841403" y="857015"/>
            <a:ext cx="8654694" cy="5442991"/>
          </a:xfrm>
          <a:prstGeom prst="rect">
            <a:avLst/>
          </a:prstGeom>
        </p:spPr>
      </p:pic>
      <p:sp>
        <p:nvSpPr>
          <p:cNvPr id="5" name="テキスト ボックス 4"/>
          <p:cNvSpPr txBox="1"/>
          <p:nvPr/>
        </p:nvSpPr>
        <p:spPr>
          <a:xfrm>
            <a:off x="-104802" y="6326511"/>
            <a:ext cx="12341840" cy="369332"/>
          </a:xfrm>
          <a:prstGeom prst="rect">
            <a:avLst/>
          </a:prstGeom>
          <a:noFill/>
        </p:spPr>
        <p:txBody>
          <a:bodyPr wrap="none" rtlCol="0">
            <a:spAutoFit/>
          </a:bodyPr>
          <a:lstStyle/>
          <a:p>
            <a:pPr algn="ctr"/>
            <a:r>
              <a:rPr lang="en-US" altLang="ja-JP" dirty="0">
                <a:latin typeface="+mj-ea"/>
                <a:ea typeface="+mj-ea"/>
              </a:rPr>
              <a:t>“EVALUATING PREREQUISITE QUALITIES FOR LEARN - ING END -TO-END DIALOG </a:t>
            </a:r>
            <a:r>
              <a:rPr lang="en-US" altLang="ja-JP" dirty="0" smtClean="0">
                <a:latin typeface="+mj-ea"/>
                <a:ea typeface="+mj-ea"/>
              </a:rPr>
              <a:t>SYSTEMS”</a:t>
            </a:r>
            <a:r>
              <a:rPr lang="ja-JP" altLang="en-US" dirty="0" smtClean="0">
                <a:latin typeface="+mj-ea"/>
                <a:ea typeface="+mj-ea"/>
              </a:rPr>
              <a:t>より抜粋</a:t>
            </a:r>
            <a:endParaRPr kumimoji="1" lang="ja-JP" altLang="en-US" dirty="0">
              <a:latin typeface="+mj-ea"/>
              <a:ea typeface="+mj-ea"/>
            </a:endParaRPr>
          </a:p>
        </p:txBody>
      </p:sp>
    </p:spTree>
    <p:extLst>
      <p:ext uri="{BB962C8B-B14F-4D97-AF65-F5344CB8AC3E}">
        <p14:creationId xmlns:p14="http://schemas.microsoft.com/office/powerpoint/2010/main" val="1731235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Visual Question Answering</a:t>
            </a:r>
            <a:endParaRPr kumimoji="1" lang="ja-JP" altLang="en-US" dirty="0"/>
          </a:p>
        </p:txBody>
      </p:sp>
      <p:pic>
        <p:nvPicPr>
          <p:cNvPr id="4" name="図 3"/>
          <p:cNvPicPr>
            <a:picLocks noChangeAspect="1"/>
          </p:cNvPicPr>
          <p:nvPr/>
        </p:nvPicPr>
        <p:blipFill>
          <a:blip r:embed="rId2"/>
          <a:stretch>
            <a:fillRect/>
          </a:stretch>
        </p:blipFill>
        <p:spPr>
          <a:xfrm>
            <a:off x="642422" y="857015"/>
            <a:ext cx="6268896" cy="5667768"/>
          </a:xfrm>
          <a:prstGeom prst="rect">
            <a:avLst/>
          </a:prstGeom>
        </p:spPr>
      </p:pic>
      <p:sp>
        <p:nvSpPr>
          <p:cNvPr id="5" name="正方形/長方形 4"/>
          <p:cNvSpPr/>
          <p:nvPr/>
        </p:nvSpPr>
        <p:spPr>
          <a:xfrm>
            <a:off x="1228410" y="6453624"/>
            <a:ext cx="10278518" cy="646331"/>
          </a:xfrm>
          <a:prstGeom prst="rect">
            <a:avLst/>
          </a:prstGeom>
        </p:spPr>
        <p:txBody>
          <a:bodyPr wrap="square">
            <a:spAutoFit/>
          </a:bodyPr>
          <a:lstStyle/>
          <a:p>
            <a:r>
              <a:rPr lang="en-US" altLang="ja-JP" dirty="0" smtClean="0">
                <a:latin typeface="+mj-ea"/>
                <a:ea typeface="+mj-ea"/>
              </a:rPr>
              <a:t>“Dynamic </a:t>
            </a:r>
            <a:r>
              <a:rPr lang="en-US" altLang="ja-JP" dirty="0">
                <a:latin typeface="+mj-ea"/>
                <a:ea typeface="+mj-ea"/>
              </a:rPr>
              <a:t>Memory Networks for Visual and Textual Question </a:t>
            </a:r>
            <a:r>
              <a:rPr lang="en-US" altLang="ja-JP" dirty="0" smtClean="0">
                <a:latin typeface="+mj-ea"/>
                <a:ea typeface="+mj-ea"/>
              </a:rPr>
              <a:t>Answering”</a:t>
            </a:r>
            <a:r>
              <a:rPr lang="ja-JP" altLang="en-US" dirty="0" smtClean="0">
                <a:latin typeface="+mj-ea"/>
                <a:ea typeface="+mj-ea"/>
              </a:rPr>
              <a:t>より抜粋</a:t>
            </a:r>
            <a:endParaRPr lang="ja-JP" altLang="en-US" dirty="0">
              <a:latin typeface="+mj-ea"/>
              <a:ea typeface="+mj-ea"/>
            </a:endParaRPr>
          </a:p>
        </p:txBody>
      </p:sp>
      <p:sp>
        <p:nvSpPr>
          <p:cNvPr id="7" name="テキスト ボックス 6"/>
          <p:cNvSpPr txBox="1"/>
          <p:nvPr/>
        </p:nvSpPr>
        <p:spPr>
          <a:xfrm>
            <a:off x="7752451" y="857015"/>
            <a:ext cx="3877985" cy="646331"/>
          </a:xfrm>
          <a:prstGeom prst="rect">
            <a:avLst/>
          </a:prstGeom>
          <a:noFill/>
        </p:spPr>
        <p:txBody>
          <a:bodyPr wrap="none" rtlCol="0">
            <a:spAutoFit/>
          </a:bodyPr>
          <a:lstStyle/>
          <a:p>
            <a:r>
              <a:rPr kumimoji="1" lang="ja-JP" altLang="en-US" dirty="0" smtClean="0"/>
              <a:t>これ</a:t>
            </a:r>
            <a:r>
              <a:rPr lang="ja-JP" altLang="en-US" dirty="0" smtClean="0"/>
              <a:t>記憶しておく必要があるのかは</a:t>
            </a:r>
            <a:r>
              <a:rPr lang="en-US" altLang="ja-JP" dirty="0" smtClean="0"/>
              <a:t/>
            </a:r>
            <a:br>
              <a:rPr lang="en-US" altLang="ja-JP" dirty="0" smtClean="0"/>
            </a:br>
            <a:r>
              <a:rPr lang="ja-JP" altLang="en-US" dirty="0" smtClean="0"/>
              <a:t>図を見ただけだとわからなかった</a:t>
            </a:r>
            <a:endParaRPr kumimoji="1" lang="ja-JP" altLang="en-US" dirty="0"/>
          </a:p>
        </p:txBody>
      </p:sp>
      <p:pic>
        <p:nvPicPr>
          <p:cNvPr id="8" name="図 7"/>
          <p:cNvPicPr>
            <a:picLocks noChangeAspect="1"/>
          </p:cNvPicPr>
          <p:nvPr/>
        </p:nvPicPr>
        <p:blipFill>
          <a:blip r:embed="rId3"/>
          <a:stretch>
            <a:fillRect/>
          </a:stretch>
        </p:blipFill>
        <p:spPr>
          <a:xfrm>
            <a:off x="7207547" y="1719739"/>
            <a:ext cx="4642905" cy="3871161"/>
          </a:xfrm>
          <a:prstGeom prst="rect">
            <a:avLst/>
          </a:prstGeom>
        </p:spPr>
      </p:pic>
    </p:spTree>
    <p:extLst>
      <p:ext uri="{BB962C8B-B14F-4D97-AF65-F5344CB8AC3E}">
        <p14:creationId xmlns:p14="http://schemas.microsoft.com/office/powerpoint/2010/main" val="354161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アルゴリズム的な処理</a:t>
            </a:r>
            <a:endParaRPr kumimoji="1" lang="ja-JP" altLang="en-US" dirty="0"/>
          </a:p>
        </p:txBody>
      </p:sp>
      <p:pic>
        <p:nvPicPr>
          <p:cNvPr id="4" name="図 3"/>
          <p:cNvPicPr>
            <a:picLocks noChangeAspect="1"/>
          </p:cNvPicPr>
          <p:nvPr/>
        </p:nvPicPr>
        <p:blipFill>
          <a:blip r:embed="rId2"/>
          <a:stretch>
            <a:fillRect/>
          </a:stretch>
        </p:blipFill>
        <p:spPr>
          <a:xfrm>
            <a:off x="5908748" y="1600459"/>
            <a:ext cx="5542859" cy="3825353"/>
          </a:xfrm>
          <a:prstGeom prst="rect">
            <a:avLst/>
          </a:prstGeom>
        </p:spPr>
      </p:pic>
      <p:sp>
        <p:nvSpPr>
          <p:cNvPr id="5" name="テキスト ボックス 4"/>
          <p:cNvSpPr txBox="1"/>
          <p:nvPr/>
        </p:nvSpPr>
        <p:spPr>
          <a:xfrm>
            <a:off x="7052167" y="1120837"/>
            <a:ext cx="3256020" cy="400110"/>
          </a:xfrm>
          <a:prstGeom prst="rect">
            <a:avLst/>
          </a:prstGeom>
          <a:noFill/>
        </p:spPr>
        <p:txBody>
          <a:bodyPr wrap="none" rtlCol="0">
            <a:spAutoFit/>
          </a:bodyPr>
          <a:lstStyle/>
          <a:p>
            <a:r>
              <a:rPr lang="ja-JP" altLang="en-US" sz="2000" u="sng" dirty="0" smtClean="0">
                <a:latin typeface="+mj-ea"/>
                <a:ea typeface="+mj-ea"/>
              </a:rPr>
              <a:t>入力を回繰り返す</a:t>
            </a:r>
            <a:r>
              <a:rPr lang="en-US" altLang="ja-JP" sz="2000" u="sng" dirty="0" smtClean="0">
                <a:latin typeface="+mj-ea"/>
                <a:ea typeface="+mj-ea"/>
              </a:rPr>
              <a:t> = For</a:t>
            </a:r>
            <a:r>
              <a:rPr lang="ja-JP" altLang="en-US" sz="2000" u="sng" dirty="0" smtClean="0">
                <a:latin typeface="+mj-ea"/>
                <a:ea typeface="+mj-ea"/>
              </a:rPr>
              <a:t>文</a:t>
            </a:r>
            <a:endParaRPr lang="en-US" altLang="ja-JP" sz="2000" u="sng" dirty="0" smtClean="0">
              <a:latin typeface="+mj-ea"/>
              <a:ea typeface="+mj-ea"/>
            </a:endParaRPr>
          </a:p>
        </p:txBody>
      </p:sp>
      <p:pic>
        <p:nvPicPr>
          <p:cNvPr id="6" name="図 5"/>
          <p:cNvPicPr>
            <a:picLocks noChangeAspect="1"/>
          </p:cNvPicPr>
          <p:nvPr/>
        </p:nvPicPr>
        <p:blipFill>
          <a:blip r:embed="rId3"/>
          <a:stretch>
            <a:fillRect/>
          </a:stretch>
        </p:blipFill>
        <p:spPr>
          <a:xfrm>
            <a:off x="1151893" y="1600459"/>
            <a:ext cx="4109222" cy="3838878"/>
          </a:xfrm>
          <a:prstGeom prst="rect">
            <a:avLst/>
          </a:prstGeom>
        </p:spPr>
      </p:pic>
      <p:sp>
        <p:nvSpPr>
          <p:cNvPr id="7" name="テキスト ボックス 6"/>
          <p:cNvSpPr txBox="1"/>
          <p:nvPr/>
        </p:nvSpPr>
        <p:spPr>
          <a:xfrm>
            <a:off x="1467985" y="1120837"/>
            <a:ext cx="3518912" cy="400110"/>
          </a:xfrm>
          <a:prstGeom prst="rect">
            <a:avLst/>
          </a:prstGeom>
          <a:noFill/>
        </p:spPr>
        <p:txBody>
          <a:bodyPr wrap="none" rtlCol="0">
            <a:spAutoFit/>
          </a:bodyPr>
          <a:lstStyle/>
          <a:p>
            <a:r>
              <a:rPr lang="ja-JP" altLang="en-US" sz="2000" u="sng" dirty="0" smtClean="0">
                <a:latin typeface="+mj-ea"/>
                <a:ea typeface="+mj-ea"/>
              </a:rPr>
              <a:t>緑のあとに現れた入力を出力</a:t>
            </a:r>
            <a:endParaRPr lang="en-US" altLang="ja-JP" sz="2000" u="sng" dirty="0" smtClean="0">
              <a:latin typeface="+mj-ea"/>
              <a:ea typeface="+mj-ea"/>
            </a:endParaRPr>
          </a:p>
        </p:txBody>
      </p:sp>
      <p:sp>
        <p:nvSpPr>
          <p:cNvPr id="8" name="正方形/長方形 7"/>
          <p:cNvSpPr/>
          <p:nvPr/>
        </p:nvSpPr>
        <p:spPr>
          <a:xfrm>
            <a:off x="1974576" y="5813449"/>
            <a:ext cx="8494643" cy="369332"/>
          </a:xfrm>
          <a:prstGeom prst="rect">
            <a:avLst/>
          </a:prstGeom>
        </p:spPr>
        <p:txBody>
          <a:bodyPr wrap="square">
            <a:spAutoFit/>
          </a:bodyPr>
          <a:lstStyle/>
          <a:p>
            <a:r>
              <a:rPr lang="en-US" altLang="ja-JP" dirty="0" smtClean="0">
                <a:latin typeface="+mj-ea"/>
                <a:ea typeface="+mj-ea"/>
              </a:rPr>
              <a:t>“Neural Turing Machine”</a:t>
            </a:r>
            <a:r>
              <a:rPr lang="ja-JP" altLang="en-US" dirty="0" smtClean="0">
                <a:latin typeface="+mj-ea"/>
                <a:ea typeface="+mj-ea"/>
              </a:rPr>
              <a:t>より抜粋</a:t>
            </a:r>
            <a:endParaRPr lang="ja-JP" altLang="en-US" dirty="0">
              <a:latin typeface="+mj-ea"/>
              <a:ea typeface="+mj-ea"/>
            </a:endParaRPr>
          </a:p>
        </p:txBody>
      </p:sp>
    </p:spTree>
    <p:extLst>
      <p:ext uri="{BB962C8B-B14F-4D97-AF65-F5344CB8AC3E}">
        <p14:creationId xmlns:p14="http://schemas.microsoft.com/office/powerpoint/2010/main" val="504733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推論</a:t>
            </a:r>
            <a:r>
              <a:rPr kumimoji="1" lang="en-US" altLang="ja-JP" dirty="0" smtClean="0"/>
              <a:t> (</a:t>
            </a:r>
            <a:r>
              <a:rPr kumimoji="1" lang="ja-JP" altLang="en-US" dirty="0" smtClean="0"/>
              <a:t>この論文より抜粋</a:t>
            </a:r>
            <a:r>
              <a:rPr kumimoji="1" lang="en-US" altLang="ja-JP" dirty="0" smtClean="0"/>
              <a:t>)</a:t>
            </a:r>
            <a:endParaRPr kumimoji="1" lang="ja-JP" altLang="en-US" dirty="0"/>
          </a:p>
        </p:txBody>
      </p:sp>
      <p:pic>
        <p:nvPicPr>
          <p:cNvPr id="4" name="図 3"/>
          <p:cNvPicPr>
            <a:picLocks noChangeAspect="1"/>
          </p:cNvPicPr>
          <p:nvPr/>
        </p:nvPicPr>
        <p:blipFill>
          <a:blip r:embed="rId2"/>
          <a:stretch>
            <a:fillRect/>
          </a:stretch>
        </p:blipFill>
        <p:spPr>
          <a:xfrm>
            <a:off x="2326739" y="1091120"/>
            <a:ext cx="7191756" cy="4256659"/>
          </a:xfrm>
          <a:prstGeom prst="rect">
            <a:avLst/>
          </a:prstGeom>
        </p:spPr>
      </p:pic>
      <p:sp>
        <p:nvSpPr>
          <p:cNvPr id="6" name="テキスト ボックス 5"/>
          <p:cNvSpPr txBox="1"/>
          <p:nvPr/>
        </p:nvSpPr>
        <p:spPr>
          <a:xfrm>
            <a:off x="346193" y="5581884"/>
            <a:ext cx="11645115" cy="707886"/>
          </a:xfrm>
          <a:prstGeom prst="rect">
            <a:avLst/>
          </a:prstGeom>
          <a:noFill/>
        </p:spPr>
        <p:txBody>
          <a:bodyPr wrap="square" rtlCol="0">
            <a:spAutoFit/>
          </a:bodyPr>
          <a:lstStyle/>
          <a:p>
            <a:pPr algn="ctr"/>
            <a:r>
              <a:rPr kumimoji="1" lang="en-US" altLang="ja-JP" sz="2000" dirty="0" smtClean="0">
                <a:latin typeface="+mj-ea"/>
                <a:ea typeface="+mj-ea"/>
              </a:rPr>
              <a:t>Jo</a:t>
            </a:r>
            <a:r>
              <a:rPr kumimoji="1" lang="ja-JP" altLang="en-US" sz="2000" dirty="0" smtClean="0">
                <a:latin typeface="+mj-ea"/>
                <a:ea typeface="+mj-ea"/>
              </a:rPr>
              <a:t>が</a:t>
            </a:r>
            <a:r>
              <a:rPr kumimoji="1" lang="en-US" altLang="ja-JP" sz="2000" dirty="0" smtClean="0">
                <a:latin typeface="+mj-ea"/>
                <a:ea typeface="+mj-ea"/>
              </a:rPr>
              <a:t>Freya</a:t>
            </a:r>
            <a:r>
              <a:rPr kumimoji="1" lang="ja-JP" altLang="en-US" sz="2000" dirty="0" smtClean="0">
                <a:latin typeface="+mj-ea"/>
                <a:ea typeface="+mj-ea"/>
              </a:rPr>
              <a:t>の母であり，</a:t>
            </a:r>
            <a:r>
              <a:rPr kumimoji="1" lang="en-US" altLang="ja-JP" sz="2000" dirty="0" smtClean="0">
                <a:latin typeface="+mj-ea"/>
                <a:ea typeface="+mj-ea"/>
              </a:rPr>
              <a:t>Charlotte</a:t>
            </a:r>
            <a:r>
              <a:rPr kumimoji="1" lang="ja-JP" altLang="en-US" sz="2000" dirty="0" smtClean="0">
                <a:latin typeface="+mj-ea"/>
                <a:ea typeface="+mj-ea"/>
              </a:rPr>
              <a:t>が</a:t>
            </a:r>
            <a:r>
              <a:rPr kumimoji="1" lang="en-US" altLang="ja-JP" sz="2000" dirty="0" smtClean="0">
                <a:latin typeface="+mj-ea"/>
                <a:ea typeface="+mj-ea"/>
              </a:rPr>
              <a:t>Jo</a:t>
            </a:r>
            <a:r>
              <a:rPr kumimoji="1" lang="ja-JP" altLang="en-US" sz="2000" dirty="0" smtClean="0">
                <a:latin typeface="+mj-ea"/>
                <a:ea typeface="+mj-ea"/>
              </a:rPr>
              <a:t>の</a:t>
            </a:r>
            <a:r>
              <a:rPr lang="ja-JP" altLang="en-US" sz="2000" dirty="0" smtClean="0">
                <a:latin typeface="+mj-ea"/>
                <a:ea typeface="+mj-ea"/>
              </a:rPr>
              <a:t>母</a:t>
            </a:r>
            <a:r>
              <a:rPr kumimoji="1" lang="ja-JP" altLang="en-US" sz="2000" dirty="0" smtClean="0">
                <a:latin typeface="+mj-ea"/>
                <a:ea typeface="+mj-ea"/>
              </a:rPr>
              <a:t>であり，</a:t>
            </a:r>
            <a:r>
              <a:rPr kumimoji="1" lang="en-US" altLang="ja-JP" sz="2000" dirty="0" smtClean="0">
                <a:latin typeface="+mj-ea"/>
                <a:ea typeface="+mj-ea"/>
              </a:rPr>
              <a:t>Lindsey</a:t>
            </a:r>
            <a:r>
              <a:rPr kumimoji="1" lang="ja-JP" altLang="en-US" sz="2000" dirty="0" smtClean="0">
                <a:latin typeface="+mj-ea"/>
                <a:ea typeface="+mj-ea"/>
              </a:rPr>
              <a:t>が</a:t>
            </a:r>
            <a:r>
              <a:rPr kumimoji="1" lang="en-US" altLang="ja-JP" sz="2000" dirty="0" smtClean="0">
                <a:latin typeface="+mj-ea"/>
                <a:ea typeface="+mj-ea"/>
              </a:rPr>
              <a:t>Charlotte</a:t>
            </a:r>
            <a:r>
              <a:rPr kumimoji="1" lang="ja-JP" altLang="en-US" sz="2000" dirty="0" smtClean="0">
                <a:latin typeface="+mj-ea"/>
                <a:ea typeface="+mj-ea"/>
              </a:rPr>
              <a:t>の母であり，</a:t>
            </a:r>
            <a:r>
              <a:rPr lang="en-US" altLang="ja-JP" sz="2000" dirty="0" smtClean="0">
                <a:latin typeface="+mj-ea"/>
                <a:ea typeface="+mj-ea"/>
              </a:rPr>
              <a:t>Fergus</a:t>
            </a:r>
            <a:r>
              <a:rPr lang="ja-JP" altLang="en-US" sz="2000" dirty="0" smtClean="0">
                <a:latin typeface="+mj-ea"/>
                <a:ea typeface="+mj-ea"/>
              </a:rPr>
              <a:t>が</a:t>
            </a:r>
            <a:r>
              <a:rPr lang="en-US" altLang="ja-JP" sz="2000" dirty="0" smtClean="0">
                <a:latin typeface="+mj-ea"/>
                <a:ea typeface="+mj-ea"/>
              </a:rPr>
              <a:t>Lindsey</a:t>
            </a:r>
            <a:r>
              <a:rPr lang="ja-JP" altLang="en-US" sz="2000" dirty="0" smtClean="0">
                <a:latin typeface="+mj-ea"/>
                <a:ea typeface="+mj-ea"/>
              </a:rPr>
              <a:t>の息子であることが分かれば</a:t>
            </a:r>
            <a:r>
              <a:rPr lang="en-US" altLang="ja-JP" sz="2000" dirty="0" smtClean="0">
                <a:latin typeface="+mj-ea"/>
                <a:ea typeface="+mj-ea"/>
              </a:rPr>
              <a:t>Freya</a:t>
            </a:r>
            <a:r>
              <a:rPr lang="ja-JP" altLang="en-US" sz="2000" dirty="0" smtClean="0">
                <a:latin typeface="+mj-ea"/>
                <a:ea typeface="+mj-ea"/>
              </a:rPr>
              <a:t>の</a:t>
            </a:r>
            <a:r>
              <a:rPr lang="en-US" altLang="ja-JP" sz="2000" dirty="0" smtClean="0">
                <a:latin typeface="+mj-ea"/>
                <a:ea typeface="+mj-ea"/>
              </a:rPr>
              <a:t>Maternal great uncle</a:t>
            </a:r>
            <a:r>
              <a:rPr lang="ja-JP" altLang="en-US" sz="2000" dirty="0" smtClean="0">
                <a:latin typeface="+mj-ea"/>
                <a:ea typeface="+mj-ea"/>
              </a:rPr>
              <a:t>であることがわかる</a:t>
            </a:r>
            <a:endParaRPr kumimoji="1" lang="ja-JP" altLang="en-US" sz="2000" dirty="0">
              <a:latin typeface="+mj-ea"/>
              <a:ea typeface="+mj-ea"/>
            </a:endParaRPr>
          </a:p>
        </p:txBody>
      </p:sp>
    </p:spTree>
    <p:extLst>
      <p:ext uri="{BB962C8B-B14F-4D97-AF65-F5344CB8AC3E}">
        <p14:creationId xmlns:p14="http://schemas.microsoft.com/office/powerpoint/2010/main" val="1492548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なぜ外部メモリを使うのか</a:t>
            </a:r>
            <a:endParaRPr lang="en-US" altLang="ja-JP" dirty="0"/>
          </a:p>
          <a:p>
            <a:r>
              <a:rPr kumimoji="1" lang="ja-JP" altLang="en-US" dirty="0" smtClean="0"/>
              <a:t>外部メモリを使うとできること</a:t>
            </a:r>
            <a:endParaRPr kumimoji="1" lang="en-US" altLang="ja-JP" dirty="0" smtClean="0"/>
          </a:p>
          <a:p>
            <a:r>
              <a:rPr lang="ja-JP" altLang="en-US" b="1" dirty="0" smtClean="0">
                <a:solidFill>
                  <a:schemeClr val="accent3"/>
                </a:solidFill>
              </a:rPr>
              <a:t>外部メモリの使い方</a:t>
            </a:r>
            <a:endParaRPr lang="en-US" altLang="ja-JP" b="1" dirty="0" smtClean="0">
              <a:solidFill>
                <a:schemeClr val="accent3"/>
              </a:solidFill>
            </a:endParaRPr>
          </a:p>
          <a:p>
            <a:pPr lvl="1"/>
            <a:r>
              <a:rPr lang="en-US" altLang="ja-JP" b="1" dirty="0" smtClean="0">
                <a:solidFill>
                  <a:schemeClr val="accent3"/>
                </a:solidFill>
              </a:rPr>
              <a:t>DNC</a:t>
            </a:r>
            <a:r>
              <a:rPr lang="ja-JP" altLang="en-US" b="1" dirty="0" smtClean="0">
                <a:solidFill>
                  <a:schemeClr val="accent3"/>
                </a:solidFill>
              </a:rPr>
              <a:t>の話しして最後にメモリーネットと</a:t>
            </a:r>
            <a:r>
              <a:rPr lang="en-US" altLang="ja-JP" b="1" dirty="0" smtClean="0">
                <a:solidFill>
                  <a:schemeClr val="accent3"/>
                </a:solidFill>
              </a:rPr>
              <a:t>NTM</a:t>
            </a:r>
            <a:r>
              <a:rPr lang="ja-JP" altLang="en-US" b="1" dirty="0" smtClean="0">
                <a:solidFill>
                  <a:schemeClr val="accent3"/>
                </a:solidFill>
              </a:rPr>
              <a:t>との違いをちょろっと説明します</a:t>
            </a:r>
            <a:endParaRPr lang="en-US" altLang="ja-JP" b="1" dirty="0" smtClean="0">
              <a:solidFill>
                <a:schemeClr val="accent3"/>
              </a:solidFill>
            </a:endParaRPr>
          </a:p>
          <a:p>
            <a:r>
              <a:rPr kumimoji="1" lang="ja-JP" altLang="en-US" dirty="0" smtClean="0"/>
              <a:t>本論文の実験</a:t>
            </a:r>
            <a:endParaRPr kumimoji="1" lang="en-US" altLang="ja-JP" dirty="0" smtClean="0"/>
          </a:p>
          <a:p>
            <a:r>
              <a:rPr lang="en-US" altLang="ja-JP" dirty="0" smtClean="0"/>
              <a:t>ICLR2017, NIPS2016</a:t>
            </a:r>
            <a:r>
              <a:rPr lang="ja-JP" altLang="en-US" dirty="0" smtClean="0"/>
              <a:t>での研究動向</a:t>
            </a:r>
            <a:endParaRPr kumimoji="1" lang="ja-JP" altLang="en-US" dirty="0"/>
          </a:p>
        </p:txBody>
      </p:sp>
    </p:spTree>
    <p:extLst>
      <p:ext uri="{BB962C8B-B14F-4D97-AF65-F5344CB8AC3E}">
        <p14:creationId xmlns:p14="http://schemas.microsoft.com/office/powerpoint/2010/main" val="337752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外部メモリ付き</a:t>
            </a:r>
            <a:r>
              <a:rPr kumimoji="1" lang="en-US" altLang="ja-JP" dirty="0" smtClean="0"/>
              <a:t>NN</a:t>
            </a:r>
            <a:r>
              <a:rPr kumimoji="1" lang="ja-JP" altLang="en-US" dirty="0" smtClean="0"/>
              <a:t>の一般的な構成要素</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en-US" altLang="ja-JP" dirty="0" smtClean="0">
                <a:solidFill>
                  <a:srgbClr val="0063B2"/>
                </a:solidFill>
              </a:rPr>
              <a:t>Memory</a:t>
            </a:r>
            <a:r>
              <a:rPr lang="en-US" altLang="ja-JP" dirty="0" smtClean="0">
                <a:solidFill>
                  <a:srgbClr val="0063B2"/>
                </a:solidFill>
              </a:rPr>
              <a:t>: </a:t>
            </a:r>
            <a:r>
              <a:rPr lang="ja-JP" altLang="en-US" dirty="0" smtClean="0">
                <a:solidFill>
                  <a:srgbClr val="0063B2"/>
                </a:solidFill>
              </a:rPr>
              <a:t>情報を記憶しておく装置</a:t>
            </a:r>
            <a:endParaRPr lang="en-US" altLang="ja-JP" dirty="0" smtClean="0">
              <a:solidFill>
                <a:srgbClr val="0063B2"/>
              </a:solidFill>
            </a:endParaRPr>
          </a:p>
          <a:p>
            <a:pPr marL="514350" indent="-514350">
              <a:buFont typeface="+mj-lt"/>
              <a:buAutoNum type="arabicPeriod"/>
            </a:pPr>
            <a:r>
              <a:rPr lang="en-US" altLang="ja-JP" dirty="0" smtClean="0"/>
              <a:t>Input Module: </a:t>
            </a:r>
            <a:r>
              <a:rPr lang="ja-JP" altLang="en-US" dirty="0" smtClean="0"/>
              <a:t>入力</a:t>
            </a:r>
            <a:r>
              <a:rPr lang="en-US" altLang="ja-JP" dirty="0" smtClean="0"/>
              <a:t>x</a:t>
            </a:r>
            <a:r>
              <a:rPr lang="ja-JP" altLang="en-US" dirty="0" smtClean="0"/>
              <a:t>を変換する部分</a:t>
            </a:r>
            <a:r>
              <a:rPr lang="en-US" altLang="ja-JP" dirty="0" smtClean="0"/>
              <a:t> </a:t>
            </a:r>
          </a:p>
          <a:p>
            <a:pPr marL="514350" indent="-514350">
              <a:buFont typeface="+mj-lt"/>
              <a:buAutoNum type="arabicPeriod"/>
            </a:pPr>
            <a:r>
              <a:rPr kumimoji="1" lang="en-US" altLang="ja-JP" dirty="0" smtClean="0">
                <a:solidFill>
                  <a:srgbClr val="0063B2"/>
                </a:solidFill>
              </a:rPr>
              <a:t>Writer: </a:t>
            </a:r>
            <a:r>
              <a:rPr kumimoji="1" lang="ja-JP" altLang="en-US" dirty="0" smtClean="0">
                <a:solidFill>
                  <a:srgbClr val="0063B2"/>
                </a:solidFill>
              </a:rPr>
              <a:t>メモリを書き換える装置</a:t>
            </a:r>
            <a:endParaRPr lang="en-US" altLang="ja-JP" dirty="0" smtClean="0">
              <a:solidFill>
                <a:srgbClr val="0063B2"/>
              </a:solidFill>
            </a:endParaRPr>
          </a:p>
          <a:p>
            <a:pPr marL="514350" indent="-514350">
              <a:buFont typeface="+mj-lt"/>
              <a:buAutoNum type="arabicPeriod"/>
            </a:pPr>
            <a:r>
              <a:rPr lang="en-US" altLang="ja-JP" dirty="0" smtClean="0">
                <a:solidFill>
                  <a:srgbClr val="0063B2"/>
                </a:solidFill>
              </a:rPr>
              <a:t>Reader: </a:t>
            </a:r>
            <a:r>
              <a:rPr lang="ja-JP" altLang="en-US" dirty="0" smtClean="0">
                <a:solidFill>
                  <a:srgbClr val="0063B2"/>
                </a:solidFill>
              </a:rPr>
              <a:t>メモリから必要な部分を読み込む装置</a:t>
            </a:r>
            <a:endParaRPr lang="en-US" altLang="ja-JP" dirty="0" smtClean="0">
              <a:solidFill>
                <a:srgbClr val="0063B2"/>
              </a:solidFill>
            </a:endParaRPr>
          </a:p>
          <a:p>
            <a:pPr marL="514350" indent="-514350">
              <a:buFont typeface="+mj-lt"/>
              <a:buAutoNum type="arabicPeriod"/>
            </a:pPr>
            <a:r>
              <a:rPr kumimoji="1" lang="en-US" altLang="ja-JP" dirty="0" smtClean="0"/>
              <a:t>Output Module: </a:t>
            </a:r>
            <a:r>
              <a:rPr lang="ja-JP" altLang="en-US" dirty="0" smtClean="0"/>
              <a:t>読み込んだ内容を元に出力</a:t>
            </a:r>
            <a:endParaRPr lang="en-US" altLang="ja-JP" dirty="0" smtClean="0"/>
          </a:p>
        </p:txBody>
      </p:sp>
      <p:sp>
        <p:nvSpPr>
          <p:cNvPr id="4" name="テキスト ボックス 3"/>
          <p:cNvSpPr txBox="1"/>
          <p:nvPr/>
        </p:nvSpPr>
        <p:spPr>
          <a:xfrm>
            <a:off x="4530035" y="4336322"/>
            <a:ext cx="6315765" cy="707886"/>
          </a:xfrm>
          <a:prstGeom prst="rect">
            <a:avLst/>
          </a:prstGeom>
          <a:noFill/>
        </p:spPr>
        <p:txBody>
          <a:bodyPr wrap="square" rtlCol="0">
            <a:spAutoFit/>
          </a:bodyPr>
          <a:lstStyle/>
          <a:p>
            <a:r>
              <a:rPr kumimoji="1" lang="en-US" altLang="ja-JP" sz="2000" dirty="0" smtClean="0">
                <a:latin typeface="+mj-ea"/>
                <a:ea typeface="+mj-ea"/>
              </a:rPr>
              <a:t>※ </a:t>
            </a:r>
            <a:r>
              <a:rPr kumimoji="1" lang="ja-JP" altLang="en-US" sz="2000" dirty="0" smtClean="0">
                <a:latin typeface="+mj-ea"/>
                <a:ea typeface="+mj-ea"/>
              </a:rPr>
              <a:t>青部分が新しい要素</a:t>
            </a:r>
            <a:endParaRPr kumimoji="1" lang="en-US" altLang="ja-JP" sz="2000" dirty="0" smtClean="0">
              <a:latin typeface="+mj-ea"/>
              <a:ea typeface="+mj-ea"/>
            </a:endParaRPr>
          </a:p>
          <a:p>
            <a:r>
              <a:rPr lang="en-US" altLang="ja-JP" sz="2000" dirty="0" smtClean="0">
                <a:latin typeface="+mj-ea"/>
                <a:ea typeface="+mj-ea"/>
              </a:rPr>
              <a:t>※ </a:t>
            </a:r>
            <a:r>
              <a:rPr lang="ja-JP" altLang="en-US" sz="2000" dirty="0" smtClean="0">
                <a:latin typeface="+mj-ea"/>
                <a:ea typeface="+mj-ea"/>
              </a:rPr>
              <a:t>モデル</a:t>
            </a:r>
            <a:r>
              <a:rPr lang="en-US" altLang="ja-JP" sz="2000" dirty="0" smtClean="0">
                <a:latin typeface="+mj-ea"/>
                <a:ea typeface="+mj-ea"/>
              </a:rPr>
              <a:t>/</a:t>
            </a:r>
            <a:r>
              <a:rPr lang="ja-JP" altLang="en-US" sz="2000" dirty="0" smtClean="0">
                <a:latin typeface="+mj-ea"/>
                <a:ea typeface="+mj-ea"/>
              </a:rPr>
              <a:t>タスクによっては一部は固定にしたりする</a:t>
            </a:r>
            <a:endParaRPr kumimoji="1" lang="ja-JP" altLang="en-US" sz="2000" dirty="0">
              <a:latin typeface="+mj-ea"/>
              <a:ea typeface="+mj-ea"/>
            </a:endParaRPr>
          </a:p>
        </p:txBody>
      </p:sp>
    </p:spTree>
    <p:extLst>
      <p:ext uri="{BB962C8B-B14F-4D97-AF65-F5344CB8AC3E}">
        <p14:creationId xmlns:p14="http://schemas.microsoft.com/office/powerpoint/2010/main" val="1424382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DNC</a:t>
            </a:r>
            <a:r>
              <a:rPr kumimoji="1" lang="ja-JP" altLang="en-US" dirty="0" smtClean="0"/>
              <a:t>の実現方法</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b="1" dirty="0" smtClean="0"/>
              <a:t>Memory: </a:t>
            </a:r>
            <a:r>
              <a:rPr kumimoji="1" lang="ja-JP" altLang="en-US" b="1" dirty="0" smtClean="0"/>
              <a:t>記憶素子</a:t>
            </a:r>
            <a:endParaRPr kumimoji="1" lang="en-US" altLang="ja-JP" b="1" dirty="0" smtClean="0"/>
          </a:p>
          <a:p>
            <a:pPr lvl="1"/>
            <a:r>
              <a:rPr lang="ja-JP" altLang="en-US" dirty="0" smtClean="0"/>
              <a:t>前ページ</a:t>
            </a:r>
            <a:r>
              <a:rPr lang="en-US" altLang="ja-JP" dirty="0" smtClean="0"/>
              <a:t>1</a:t>
            </a:r>
            <a:r>
              <a:rPr lang="ja-JP" altLang="en-US" dirty="0" smtClean="0"/>
              <a:t>に対応</a:t>
            </a:r>
            <a:endParaRPr lang="en-US" altLang="ja-JP" dirty="0" smtClean="0"/>
          </a:p>
          <a:p>
            <a:r>
              <a:rPr lang="en-US" altLang="ja-JP" b="1" dirty="0" smtClean="0"/>
              <a:t>Controller: </a:t>
            </a:r>
          </a:p>
          <a:p>
            <a:pPr lvl="1"/>
            <a:r>
              <a:rPr lang="ja-JP" altLang="en-US" dirty="0" smtClean="0"/>
              <a:t>入力を変換</a:t>
            </a:r>
            <a:r>
              <a:rPr lang="en-US" altLang="ja-JP" dirty="0" smtClean="0"/>
              <a:t>+</a:t>
            </a:r>
            <a:r>
              <a:rPr lang="ja-JP" altLang="en-US" dirty="0" smtClean="0"/>
              <a:t>出力に変換</a:t>
            </a:r>
            <a:endParaRPr lang="en-US" altLang="ja-JP" dirty="0" smtClean="0"/>
          </a:p>
          <a:p>
            <a:pPr lvl="1"/>
            <a:r>
              <a:rPr lang="ja-JP" altLang="en-US" dirty="0" smtClean="0"/>
              <a:t>に加えて，</a:t>
            </a:r>
            <a:r>
              <a:rPr lang="en-US" altLang="ja-JP" dirty="0" smtClean="0"/>
              <a:t>Heads</a:t>
            </a:r>
            <a:r>
              <a:rPr lang="ja-JP" altLang="en-US" dirty="0" smtClean="0"/>
              <a:t>で読み込み書き込みを行うためのパラメタを出力</a:t>
            </a:r>
            <a:endParaRPr lang="en-US" altLang="ja-JP" dirty="0" smtClean="0"/>
          </a:p>
          <a:p>
            <a:pPr lvl="1"/>
            <a:r>
              <a:rPr kumimoji="1" lang="ja-JP" altLang="en-US" dirty="0" smtClean="0"/>
              <a:t>前ページ</a:t>
            </a:r>
            <a:r>
              <a:rPr lang="en-US" altLang="ja-JP" dirty="0" smtClean="0"/>
              <a:t>2 ~ 5</a:t>
            </a:r>
            <a:r>
              <a:rPr lang="ja-JP" altLang="en-US" dirty="0" smtClean="0"/>
              <a:t>に対応</a:t>
            </a:r>
            <a:endParaRPr lang="en-US" altLang="ja-JP" dirty="0" smtClean="0"/>
          </a:p>
          <a:p>
            <a:r>
              <a:rPr lang="en-US" altLang="ja-JP" b="1" dirty="0" smtClean="0"/>
              <a:t>Heads</a:t>
            </a:r>
            <a:r>
              <a:rPr kumimoji="1" lang="en-US" altLang="ja-JP" b="1" dirty="0" smtClean="0"/>
              <a:t>:</a:t>
            </a:r>
          </a:p>
          <a:p>
            <a:pPr lvl="1"/>
            <a:r>
              <a:rPr lang="ja-JP" altLang="en-US" dirty="0" smtClean="0"/>
              <a:t>読み込みヘッド</a:t>
            </a:r>
            <a:r>
              <a:rPr lang="en-US" altLang="ja-JP" dirty="0" smtClean="0"/>
              <a:t>: </a:t>
            </a:r>
            <a:r>
              <a:rPr lang="ja-JP" altLang="en-US" dirty="0" smtClean="0"/>
              <a:t>読み込み用のパラメタを使って対象を決定</a:t>
            </a:r>
            <a:endParaRPr lang="en-US" altLang="ja-JP" dirty="0" smtClean="0"/>
          </a:p>
          <a:p>
            <a:pPr lvl="1"/>
            <a:r>
              <a:rPr kumimoji="1" lang="ja-JP" altLang="en-US" dirty="0" smtClean="0"/>
              <a:t>書き込みヘッド</a:t>
            </a:r>
            <a:r>
              <a:rPr kumimoji="1" lang="en-US" altLang="ja-JP" dirty="0" smtClean="0"/>
              <a:t>: </a:t>
            </a:r>
            <a:r>
              <a:rPr kumimoji="1" lang="ja-JP" altLang="en-US" dirty="0" smtClean="0"/>
              <a:t>書き込み用のパラメタを使って</a:t>
            </a:r>
            <a:r>
              <a:rPr lang="ja-JP" altLang="en-US" dirty="0" smtClean="0"/>
              <a:t>対象を決定</a:t>
            </a:r>
            <a:endParaRPr lang="en-US" altLang="ja-JP" dirty="0"/>
          </a:p>
        </p:txBody>
      </p:sp>
    </p:spTree>
    <p:extLst>
      <p:ext uri="{BB962C8B-B14F-4D97-AF65-F5344CB8AC3E}">
        <p14:creationId xmlns:p14="http://schemas.microsoft.com/office/powerpoint/2010/main" val="2089741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DNC</a:t>
            </a:r>
            <a:r>
              <a:rPr lang="ja-JP" altLang="en-US" dirty="0" smtClean="0"/>
              <a:t>の概念図</a:t>
            </a:r>
            <a:endParaRPr kumimoji="1" lang="ja-JP" altLang="en-US" dirty="0"/>
          </a:p>
        </p:txBody>
      </p:sp>
      <p:pic>
        <p:nvPicPr>
          <p:cNvPr id="4" name="図 3"/>
          <p:cNvPicPr>
            <a:picLocks noChangeAspect="1"/>
          </p:cNvPicPr>
          <p:nvPr/>
        </p:nvPicPr>
        <p:blipFill>
          <a:blip r:embed="rId2"/>
          <a:stretch>
            <a:fillRect/>
          </a:stretch>
        </p:blipFill>
        <p:spPr>
          <a:xfrm>
            <a:off x="1313422" y="1057464"/>
            <a:ext cx="9432636" cy="4849091"/>
          </a:xfrm>
          <a:prstGeom prst="rect">
            <a:avLst/>
          </a:prstGeom>
        </p:spPr>
      </p:pic>
      <p:sp>
        <p:nvSpPr>
          <p:cNvPr id="5" name="テキスト ボックス 4"/>
          <p:cNvSpPr txBox="1"/>
          <p:nvPr/>
        </p:nvSpPr>
        <p:spPr>
          <a:xfrm>
            <a:off x="1451012" y="5906555"/>
            <a:ext cx="8975534" cy="707886"/>
          </a:xfrm>
          <a:prstGeom prst="rect">
            <a:avLst/>
          </a:prstGeom>
          <a:noFill/>
        </p:spPr>
        <p:txBody>
          <a:bodyPr wrap="none" rtlCol="0">
            <a:spAutoFit/>
          </a:bodyPr>
          <a:lstStyle/>
          <a:p>
            <a:pPr marL="457200" indent="-457200">
              <a:buFont typeface="Wingdings" charset="2"/>
              <a:buChar char="ü"/>
            </a:pPr>
            <a:r>
              <a:rPr kumimoji="1" lang="en-US" altLang="ja-JP" sz="2000" dirty="0" smtClean="0">
                <a:latin typeface="+mj-ea"/>
                <a:ea typeface="+mj-ea"/>
              </a:rPr>
              <a:t>Controller</a:t>
            </a:r>
            <a:r>
              <a:rPr kumimoji="1" lang="ja-JP" altLang="en-US" sz="2000" dirty="0" smtClean="0">
                <a:latin typeface="+mj-ea"/>
                <a:ea typeface="+mj-ea"/>
              </a:rPr>
              <a:t>は通常の入力に加えて，メモリからの内容を受け取って出力</a:t>
            </a:r>
            <a:endParaRPr kumimoji="1" lang="en-US" altLang="ja-JP" sz="2000" dirty="0" smtClean="0">
              <a:latin typeface="+mj-ea"/>
              <a:ea typeface="+mj-ea"/>
            </a:endParaRPr>
          </a:p>
          <a:p>
            <a:pPr marL="457200" indent="-457200">
              <a:buFont typeface="Wingdings" charset="2"/>
              <a:buChar char="ü"/>
            </a:pPr>
            <a:r>
              <a:rPr lang="ja-JP" altLang="en-US" sz="2000" dirty="0" smtClean="0">
                <a:latin typeface="+mj-ea"/>
                <a:ea typeface="+mj-ea"/>
              </a:rPr>
              <a:t>そのために，通常の出力に加えて読み込み</a:t>
            </a:r>
            <a:r>
              <a:rPr lang="en-US" altLang="ja-JP" sz="2000" dirty="0" smtClean="0">
                <a:latin typeface="+mj-ea"/>
                <a:ea typeface="+mj-ea"/>
              </a:rPr>
              <a:t>/</a:t>
            </a:r>
            <a:r>
              <a:rPr lang="ja-JP" altLang="en-US" sz="2000" dirty="0" smtClean="0">
                <a:latin typeface="+mj-ea"/>
                <a:ea typeface="+mj-ea"/>
              </a:rPr>
              <a:t>書き出し用のパラメタを出力</a:t>
            </a:r>
            <a:endParaRPr lang="en-US" altLang="ja-JP" sz="2000" dirty="0" smtClean="0">
              <a:latin typeface="+mj-ea"/>
              <a:ea typeface="+mj-ea"/>
            </a:endParaRPr>
          </a:p>
        </p:txBody>
      </p:sp>
    </p:spTree>
    <p:extLst>
      <p:ext uri="{BB962C8B-B14F-4D97-AF65-F5344CB8AC3E}">
        <p14:creationId xmlns:p14="http://schemas.microsoft.com/office/powerpoint/2010/main" val="1440586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書誌情報</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smtClean="0"/>
              <a:t>Nature (Deep Mind3</a:t>
            </a:r>
            <a:r>
              <a:rPr lang="ja-JP" altLang="en-US" dirty="0" smtClean="0"/>
              <a:t>本目</a:t>
            </a:r>
            <a:r>
              <a:rPr lang="en-US" altLang="ja-JP" dirty="0" smtClean="0"/>
              <a:t>)</a:t>
            </a:r>
          </a:p>
          <a:p>
            <a:r>
              <a:rPr kumimoji="1" lang="en-US" altLang="ja-JP" dirty="0" smtClean="0"/>
              <a:t>2016/10/12 published</a:t>
            </a:r>
            <a:endParaRPr kumimoji="1" lang="en-US" altLang="ja-JP" dirty="0" smtClean="0"/>
          </a:p>
          <a:p>
            <a:r>
              <a:rPr lang="ja-JP" altLang="en-US" dirty="0" smtClean="0"/>
              <a:t>引用</a:t>
            </a:r>
            <a:r>
              <a:rPr lang="en-US" altLang="ja-JP" dirty="0" smtClean="0"/>
              <a:t>21</a:t>
            </a:r>
            <a:endParaRPr kumimoji="1" lang="en-US" altLang="ja-JP" dirty="0" smtClean="0"/>
          </a:p>
          <a:p>
            <a:r>
              <a:rPr lang="ja-JP" altLang="en-US" dirty="0" smtClean="0"/>
              <a:t>著者</a:t>
            </a:r>
            <a:r>
              <a:rPr lang="en-US" altLang="ja-JP" dirty="0" smtClean="0"/>
              <a:t> (20</a:t>
            </a:r>
            <a:r>
              <a:rPr lang="ja-JP" altLang="en-US" dirty="0" smtClean="0"/>
              <a:t>人，すべて</a:t>
            </a:r>
            <a:r>
              <a:rPr lang="en-US" altLang="ja-JP" dirty="0" smtClean="0"/>
              <a:t>DeepMind) </a:t>
            </a:r>
            <a:r>
              <a:rPr lang="en-US" altLang="ja-JP" dirty="0"/>
              <a:t/>
            </a:r>
            <a:br>
              <a:rPr lang="en-US" altLang="ja-JP" dirty="0"/>
            </a:br>
            <a:r>
              <a:rPr lang="en-US" altLang="ja-JP" sz="2400" dirty="0"/>
              <a:t>Alex Graves, </a:t>
            </a:r>
            <a:r>
              <a:rPr lang="en-US" altLang="ja-JP" sz="2400" dirty="0" smtClean="0"/>
              <a:t>Greg Wayne, Malcolm </a:t>
            </a:r>
            <a:r>
              <a:rPr lang="en-US" altLang="ja-JP" sz="2400" dirty="0"/>
              <a:t>Reynolds, Tim Harley, Ivo </a:t>
            </a:r>
            <a:r>
              <a:rPr lang="en-US" altLang="ja-JP" sz="2400" dirty="0" err="1"/>
              <a:t>Danihelka</a:t>
            </a:r>
            <a:r>
              <a:rPr lang="en-US" altLang="ja-JP" sz="2400" dirty="0"/>
              <a:t>, Agnieszka </a:t>
            </a:r>
            <a:r>
              <a:rPr lang="en-US" altLang="ja-JP" sz="2400" dirty="0" err="1"/>
              <a:t>Grabska-Barwińska</a:t>
            </a:r>
            <a:r>
              <a:rPr lang="en-US" altLang="ja-JP" sz="2400" dirty="0"/>
              <a:t>, Sergio Gómez </a:t>
            </a:r>
            <a:r>
              <a:rPr lang="en-US" altLang="ja-JP" sz="2400" dirty="0" err="1"/>
              <a:t>Colmenarejo</a:t>
            </a:r>
            <a:r>
              <a:rPr lang="en-US" altLang="ja-JP" sz="2400" dirty="0"/>
              <a:t>, Edward </a:t>
            </a:r>
            <a:r>
              <a:rPr lang="en-US" altLang="ja-JP" sz="2400" dirty="0" err="1"/>
              <a:t>Grefenstette</a:t>
            </a:r>
            <a:r>
              <a:rPr lang="en-US" altLang="ja-JP" sz="2400" dirty="0"/>
              <a:t>, Tiago </a:t>
            </a:r>
            <a:r>
              <a:rPr lang="en-US" altLang="ja-JP" sz="2400" dirty="0" err="1"/>
              <a:t>Ramalho</a:t>
            </a:r>
            <a:r>
              <a:rPr lang="en-US" altLang="ja-JP" sz="2400" dirty="0"/>
              <a:t>, John </a:t>
            </a:r>
            <a:r>
              <a:rPr lang="en-US" altLang="ja-JP" sz="2400" dirty="0" err="1"/>
              <a:t>Agapiou</a:t>
            </a:r>
            <a:r>
              <a:rPr lang="en-US" altLang="ja-JP" sz="2400" dirty="0"/>
              <a:t>, </a:t>
            </a:r>
            <a:r>
              <a:rPr lang="en-US" altLang="ja-JP" sz="2400" dirty="0" err="1"/>
              <a:t>Adrià</a:t>
            </a:r>
            <a:r>
              <a:rPr lang="en-US" altLang="ja-JP" sz="2400" dirty="0"/>
              <a:t> </a:t>
            </a:r>
            <a:r>
              <a:rPr lang="en-US" altLang="ja-JP" sz="2400" dirty="0" err="1"/>
              <a:t>Puigdomènech</a:t>
            </a:r>
            <a:r>
              <a:rPr lang="en-US" altLang="ja-JP" sz="2400" dirty="0"/>
              <a:t> </a:t>
            </a:r>
            <a:r>
              <a:rPr lang="en-US" altLang="ja-JP" sz="2400" dirty="0" err="1"/>
              <a:t>Badia</a:t>
            </a:r>
            <a:r>
              <a:rPr lang="en-US" altLang="ja-JP" sz="2400" dirty="0"/>
              <a:t>, Karl Moritz Hermann, </a:t>
            </a:r>
            <a:r>
              <a:rPr lang="en-US" altLang="ja-JP" sz="2400" dirty="0" err="1"/>
              <a:t>Yori</a:t>
            </a:r>
            <a:r>
              <a:rPr lang="en-US" altLang="ja-JP" sz="2400" dirty="0"/>
              <a:t> </a:t>
            </a:r>
            <a:r>
              <a:rPr lang="en-US" altLang="ja-JP" sz="2400" dirty="0" err="1"/>
              <a:t>Zwols</a:t>
            </a:r>
            <a:r>
              <a:rPr lang="en-US" altLang="ja-JP" sz="2400" dirty="0"/>
              <a:t>, Georg </a:t>
            </a:r>
            <a:r>
              <a:rPr lang="en-US" altLang="ja-JP" sz="2400" dirty="0" err="1"/>
              <a:t>Ostrovski</a:t>
            </a:r>
            <a:r>
              <a:rPr lang="en-US" altLang="ja-JP" sz="2400" dirty="0"/>
              <a:t>, Adam Cain, Helen King, Christopher Summerfield, Phil </a:t>
            </a:r>
            <a:r>
              <a:rPr lang="en-US" altLang="ja-JP" sz="2400" dirty="0" err="1"/>
              <a:t>Blunsom</a:t>
            </a:r>
            <a:r>
              <a:rPr lang="en-US" altLang="ja-JP" sz="2400" dirty="0"/>
              <a:t>, </a:t>
            </a:r>
            <a:r>
              <a:rPr lang="en-US" altLang="ja-JP" sz="2400" dirty="0" err="1"/>
              <a:t>Koray</a:t>
            </a:r>
            <a:r>
              <a:rPr lang="en-US" altLang="ja-JP" sz="2400" dirty="0"/>
              <a:t> </a:t>
            </a:r>
            <a:r>
              <a:rPr lang="en-US" altLang="ja-JP" sz="2400" dirty="0" err="1"/>
              <a:t>Kavukcuoglu</a:t>
            </a:r>
            <a:r>
              <a:rPr lang="en-US" altLang="ja-JP" sz="2400" dirty="0"/>
              <a:t> &amp; </a:t>
            </a:r>
            <a:r>
              <a:rPr lang="en-US" altLang="ja-JP" sz="2400" dirty="0" err="1"/>
              <a:t>Demis</a:t>
            </a:r>
            <a:r>
              <a:rPr lang="en-US" altLang="ja-JP" sz="2400" dirty="0"/>
              <a:t> Hassabis</a:t>
            </a:r>
            <a:endParaRPr lang="en-US" altLang="ja-JP" sz="2400" dirty="0" smtClean="0"/>
          </a:p>
        </p:txBody>
      </p:sp>
    </p:spTree>
    <p:extLst>
      <p:ext uri="{BB962C8B-B14F-4D97-AF65-F5344CB8AC3E}">
        <p14:creationId xmlns:p14="http://schemas.microsoft.com/office/powerpoint/2010/main" val="1824362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外部メモリを利用するための</a:t>
            </a:r>
            <a:r>
              <a:rPr kumimoji="1" lang="en-US" altLang="ja-JP" dirty="0" smtClean="0"/>
              <a:t>DNC</a:t>
            </a:r>
            <a:r>
              <a:rPr kumimoji="1" lang="ja-JP" altLang="en-US" dirty="0" smtClean="0"/>
              <a:t>の機能</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メモリの内容を読み込む</a:t>
            </a:r>
            <a:endParaRPr lang="en-US" altLang="ja-JP" dirty="0" smtClean="0"/>
          </a:p>
          <a:p>
            <a:r>
              <a:rPr lang="ja-JP" altLang="en-US" dirty="0"/>
              <a:t>メモリの内容を</a:t>
            </a:r>
            <a:r>
              <a:rPr kumimoji="1" lang="ja-JP" altLang="en-US" dirty="0" smtClean="0"/>
              <a:t>書き込む</a:t>
            </a:r>
            <a:endParaRPr kumimoji="1" lang="en-US" altLang="ja-JP" dirty="0" smtClean="0"/>
          </a:p>
          <a:p>
            <a:r>
              <a:rPr kumimoji="1" lang="ja-JP" altLang="en-US" dirty="0" smtClean="0"/>
              <a:t>そのためのアドレスを決める</a:t>
            </a:r>
            <a:endParaRPr kumimoji="1" lang="en-US" altLang="ja-JP" dirty="0" smtClean="0"/>
          </a:p>
          <a:p>
            <a:endParaRPr lang="en-US" altLang="ja-JP" dirty="0"/>
          </a:p>
          <a:p>
            <a:r>
              <a:rPr lang="ja-JP" altLang="en-US" dirty="0" smtClean="0"/>
              <a:t>の</a:t>
            </a:r>
            <a:r>
              <a:rPr lang="en-US" altLang="ja-JP" dirty="0" smtClean="0"/>
              <a:t>3</a:t>
            </a:r>
            <a:r>
              <a:rPr lang="ja-JP" altLang="en-US" dirty="0" smtClean="0"/>
              <a:t>つ</a:t>
            </a:r>
            <a:endParaRPr lang="en-US" altLang="ja-JP" dirty="0" smtClean="0"/>
          </a:p>
          <a:p>
            <a:r>
              <a:rPr kumimoji="1" lang="ja-JP" altLang="en-US" dirty="0" smtClean="0"/>
              <a:t>順に説明</a:t>
            </a:r>
            <a:endParaRPr kumimoji="1" lang="ja-JP" altLang="en-US" dirty="0"/>
          </a:p>
        </p:txBody>
      </p:sp>
    </p:spTree>
    <p:extLst>
      <p:ext uri="{BB962C8B-B14F-4D97-AF65-F5344CB8AC3E}">
        <p14:creationId xmlns:p14="http://schemas.microsoft.com/office/powerpoint/2010/main" val="711917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読み込み方法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普通のコンピュータ：指定したアドレスの要素を読み込む</a:t>
            </a:r>
            <a:endParaRPr kumimoji="1" lang="en-US" altLang="ja-JP" dirty="0" smtClean="0"/>
          </a:p>
          <a:p>
            <a:pPr lvl="1"/>
            <a:r>
              <a:rPr kumimoji="1" lang="en-US" altLang="ja-JP" dirty="0" smtClean="0"/>
              <a:t>1</a:t>
            </a:r>
            <a:r>
              <a:rPr kumimoji="1" lang="ja-JP" altLang="en-US" dirty="0" smtClean="0"/>
              <a:t>箇所だけ明示的に指定する</a:t>
            </a:r>
            <a:endParaRPr kumimoji="1" lang="en-US" altLang="ja-JP" dirty="0" smtClean="0"/>
          </a:p>
          <a:p>
            <a:r>
              <a:rPr lang="ja-JP" altLang="en-US" dirty="0" smtClean="0"/>
              <a:t>明示的に指定すると微分不可能になる</a:t>
            </a:r>
            <a:endParaRPr lang="en-US" altLang="ja-JP" dirty="0" smtClean="0"/>
          </a:p>
          <a:p>
            <a:pPr lvl="1"/>
            <a:r>
              <a:rPr lang="ja-JP" altLang="en-US" dirty="0" smtClean="0"/>
              <a:t>どこかのメモリを指定するのは非線形な処理</a:t>
            </a:r>
            <a:endParaRPr lang="en-US" altLang="ja-JP" dirty="0" smtClean="0"/>
          </a:p>
          <a:p>
            <a:r>
              <a:rPr lang="en-US" altLang="ja-JP" dirty="0" smtClean="0"/>
              <a:t>DNC (</a:t>
            </a:r>
            <a:r>
              <a:rPr lang="ja-JP" altLang="en-US" dirty="0" smtClean="0"/>
              <a:t>というか多くの外部メモリ付き</a:t>
            </a:r>
            <a:r>
              <a:rPr lang="en-US" altLang="ja-JP" dirty="0" smtClean="0"/>
              <a:t>NN</a:t>
            </a:r>
            <a:r>
              <a:rPr lang="ja-JP" altLang="en-US" dirty="0" smtClean="0"/>
              <a:t>）</a:t>
            </a:r>
            <a:r>
              <a:rPr lang="en-US" altLang="ja-JP" dirty="0" smtClean="0"/>
              <a:t>: Soft Attention</a:t>
            </a:r>
          </a:p>
          <a:p>
            <a:pPr lvl="1"/>
            <a:r>
              <a:rPr kumimoji="1" lang="ja-JP" altLang="en-US" dirty="0" smtClean="0"/>
              <a:t>メモリの数が</a:t>
            </a:r>
            <a:r>
              <a:rPr kumimoji="1" lang="en-US" altLang="ja-JP" dirty="0" smtClean="0"/>
              <a:t>N</a:t>
            </a:r>
            <a:r>
              <a:rPr kumimoji="1" lang="ja-JP" altLang="en-US" dirty="0" smtClean="0"/>
              <a:t>個で読み込みたいメモリの数が</a:t>
            </a:r>
            <a:r>
              <a:rPr kumimoji="1" lang="en-US" altLang="ja-JP" dirty="0" smtClean="0"/>
              <a:t>R</a:t>
            </a:r>
            <a:r>
              <a:rPr kumimoji="1" lang="ja-JP" altLang="en-US" dirty="0" smtClean="0"/>
              <a:t>個の場合，</a:t>
            </a:r>
            <a:r>
              <a:rPr kumimoji="1" lang="en-US" altLang="ja-JP" dirty="0" smtClean="0"/>
              <a:t/>
            </a:r>
            <a:br>
              <a:rPr kumimoji="1" lang="en-US" altLang="ja-JP" dirty="0" smtClean="0"/>
            </a:br>
            <a:r>
              <a:rPr kumimoji="1" lang="ja-JP" altLang="en-US" dirty="0" smtClean="0"/>
              <a:t>どこの内容をどのくらい読むかの重みベクトル</a:t>
            </a:r>
            <a:r>
              <a:rPr kumimoji="1" lang="en-US" altLang="ja-JP" dirty="0" err="1" smtClean="0"/>
              <a:t>w</a:t>
            </a:r>
            <a:r>
              <a:rPr kumimoji="1" lang="en-US" altLang="ja-JP" baseline="30000" dirty="0" err="1" smtClean="0"/>
              <a:t>r</a:t>
            </a:r>
            <a:r>
              <a:rPr kumimoji="1" lang="ja-JP" altLang="en-US" dirty="0" smtClean="0"/>
              <a:t>を</a:t>
            </a:r>
            <a:r>
              <a:rPr kumimoji="1" lang="en-US" altLang="ja-JP" dirty="0" smtClean="0"/>
              <a:t>R</a:t>
            </a:r>
            <a:r>
              <a:rPr kumimoji="1" lang="ja-JP" altLang="en-US" dirty="0" smtClean="0"/>
              <a:t>個作る</a:t>
            </a:r>
            <a:endParaRPr kumimoji="1" lang="en-US" altLang="ja-JP" dirty="0" smtClean="0"/>
          </a:p>
        </p:txBody>
      </p:sp>
      <p:pic>
        <p:nvPicPr>
          <p:cNvPr id="5" name="図 4"/>
          <p:cNvPicPr>
            <a:picLocks noChangeAspect="1"/>
          </p:cNvPicPr>
          <p:nvPr/>
        </p:nvPicPr>
        <p:blipFill>
          <a:blip r:embed="rId2"/>
          <a:stretch>
            <a:fillRect/>
          </a:stretch>
        </p:blipFill>
        <p:spPr>
          <a:xfrm>
            <a:off x="5057500" y="4878456"/>
            <a:ext cx="2222500" cy="838200"/>
          </a:xfrm>
          <a:prstGeom prst="rect">
            <a:avLst/>
          </a:prstGeom>
        </p:spPr>
      </p:pic>
    </p:spTree>
    <p:extLst>
      <p:ext uri="{BB962C8B-B14F-4D97-AF65-F5344CB8AC3E}">
        <p14:creationId xmlns:p14="http://schemas.microsoft.com/office/powerpoint/2010/main" val="1407866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概念図との対応</a:t>
            </a:r>
            <a:endParaRPr kumimoji="1" lang="ja-JP" altLang="en-US" dirty="0"/>
          </a:p>
        </p:txBody>
      </p:sp>
      <p:pic>
        <p:nvPicPr>
          <p:cNvPr id="4" name="図 3"/>
          <p:cNvPicPr>
            <a:picLocks noChangeAspect="1"/>
          </p:cNvPicPr>
          <p:nvPr/>
        </p:nvPicPr>
        <p:blipFill>
          <a:blip r:embed="rId2"/>
          <a:stretch>
            <a:fillRect/>
          </a:stretch>
        </p:blipFill>
        <p:spPr>
          <a:xfrm>
            <a:off x="1313422" y="1057464"/>
            <a:ext cx="9432636" cy="4849091"/>
          </a:xfrm>
          <a:prstGeom prst="rect">
            <a:avLst/>
          </a:prstGeom>
        </p:spPr>
      </p:pic>
      <p:sp>
        <p:nvSpPr>
          <p:cNvPr id="5" name="正方形/長方形 4"/>
          <p:cNvSpPr/>
          <p:nvPr/>
        </p:nvSpPr>
        <p:spPr>
          <a:xfrm>
            <a:off x="3286540" y="4598503"/>
            <a:ext cx="2107095" cy="1276051"/>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pic>
        <p:nvPicPr>
          <p:cNvPr id="7" name="図 6"/>
          <p:cNvPicPr>
            <a:picLocks noChangeAspect="1"/>
          </p:cNvPicPr>
          <p:nvPr/>
        </p:nvPicPr>
        <p:blipFill>
          <a:blip r:embed="rId3"/>
          <a:stretch>
            <a:fillRect/>
          </a:stretch>
        </p:blipFill>
        <p:spPr>
          <a:xfrm>
            <a:off x="3498562" y="5974484"/>
            <a:ext cx="1669797" cy="629752"/>
          </a:xfrm>
          <a:prstGeom prst="rect">
            <a:avLst/>
          </a:prstGeom>
        </p:spPr>
      </p:pic>
      <p:sp>
        <p:nvSpPr>
          <p:cNvPr id="6" name="テキスト ボックス 5"/>
          <p:cNvSpPr txBox="1"/>
          <p:nvPr/>
        </p:nvSpPr>
        <p:spPr>
          <a:xfrm>
            <a:off x="6155635" y="5961922"/>
            <a:ext cx="5698434" cy="707886"/>
          </a:xfrm>
          <a:prstGeom prst="rect">
            <a:avLst/>
          </a:prstGeom>
          <a:noFill/>
        </p:spPr>
        <p:txBody>
          <a:bodyPr wrap="square" rtlCol="0">
            <a:spAutoFit/>
          </a:bodyPr>
          <a:lstStyle/>
          <a:p>
            <a:r>
              <a:rPr kumimoji="1" lang="ja-JP" altLang="en-US" sz="2000" dirty="0" smtClean="0">
                <a:latin typeface="+mj-ea"/>
                <a:ea typeface="+mj-ea"/>
              </a:rPr>
              <a:t>図だと各</a:t>
            </a:r>
            <a:r>
              <a:rPr kumimoji="1" lang="en-US" altLang="ja-JP" sz="2000" dirty="0" smtClean="0">
                <a:latin typeface="+mj-ea"/>
                <a:ea typeface="+mj-ea"/>
              </a:rPr>
              <a:t>head</a:t>
            </a:r>
            <a:r>
              <a:rPr kumimoji="1" lang="ja-JP" altLang="en-US" sz="2000" dirty="0" smtClean="0">
                <a:latin typeface="+mj-ea"/>
                <a:ea typeface="+mj-ea"/>
              </a:rPr>
              <a:t>が</a:t>
            </a:r>
            <a:r>
              <a:rPr kumimoji="1" lang="en-US" altLang="ja-JP" sz="2000" dirty="0" smtClean="0">
                <a:latin typeface="+mj-ea"/>
                <a:ea typeface="+mj-ea"/>
              </a:rPr>
              <a:t>1</a:t>
            </a:r>
            <a:r>
              <a:rPr kumimoji="1" lang="ja-JP" altLang="en-US" sz="2000" dirty="0" smtClean="0">
                <a:latin typeface="+mj-ea"/>
                <a:ea typeface="+mj-ea"/>
              </a:rPr>
              <a:t>箇所を読んでるように見えるが実際は全メモリに対する重みを計算する　</a:t>
            </a:r>
            <a:endParaRPr kumimoji="1" lang="ja-JP" altLang="en-US" sz="2000" dirty="0">
              <a:latin typeface="+mj-ea"/>
              <a:ea typeface="+mj-ea"/>
            </a:endParaRPr>
          </a:p>
        </p:txBody>
      </p:sp>
    </p:spTree>
    <p:extLst>
      <p:ext uri="{BB962C8B-B14F-4D97-AF65-F5344CB8AC3E}">
        <p14:creationId xmlns:p14="http://schemas.microsoft.com/office/powerpoint/2010/main" val="880944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書き込みの方法</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同じように</a:t>
            </a:r>
            <a:r>
              <a:rPr kumimoji="1" lang="en-US" altLang="ja-JP" dirty="0" smtClean="0"/>
              <a:t>soft </a:t>
            </a:r>
            <a:r>
              <a:rPr lang="en-US" altLang="ja-JP" dirty="0" smtClean="0"/>
              <a:t>attention</a:t>
            </a:r>
            <a:r>
              <a:rPr lang="ja-JP" altLang="en-US" dirty="0" smtClean="0"/>
              <a:t>を使ってどこに書き込むかを決める</a:t>
            </a:r>
            <a:r>
              <a:rPr lang="en-US" altLang="ja-JP" dirty="0" smtClean="0"/>
              <a:t> (</a:t>
            </a:r>
            <a:r>
              <a:rPr lang="en-US" altLang="ja-JP" dirty="0" err="1" smtClean="0"/>
              <a:t>w</a:t>
            </a:r>
            <a:r>
              <a:rPr lang="en-US" altLang="ja-JP" baseline="30000" dirty="0" err="1" smtClean="0"/>
              <a:t>r</a:t>
            </a:r>
            <a:r>
              <a:rPr lang="ja-JP" altLang="en-US" dirty="0" smtClean="0"/>
              <a:t>を作る</a:t>
            </a:r>
            <a:r>
              <a:rPr lang="en-US" altLang="ja-JP" dirty="0" smtClean="0"/>
              <a:t>)</a:t>
            </a:r>
          </a:p>
          <a:p>
            <a:r>
              <a:rPr kumimoji="1" lang="ja-JP" altLang="en-US" dirty="0" smtClean="0"/>
              <a:t>消去ベクトル</a:t>
            </a:r>
            <a:r>
              <a:rPr kumimoji="1" lang="en-US" altLang="ja-JP" dirty="0" smtClean="0"/>
              <a:t>e</a:t>
            </a:r>
            <a:r>
              <a:rPr kumimoji="1" lang="ja-JP" altLang="en-US" dirty="0" smtClean="0"/>
              <a:t>と追加ベクトル</a:t>
            </a:r>
            <a:r>
              <a:rPr kumimoji="1" lang="en-US" altLang="ja-JP" dirty="0" smtClean="0"/>
              <a:t>v</a:t>
            </a:r>
            <a:r>
              <a:rPr kumimoji="1" lang="ja-JP" altLang="en-US" dirty="0" smtClean="0"/>
              <a:t>を使って内容を変更する</a:t>
            </a:r>
            <a:endParaRPr kumimoji="1" lang="en-US" altLang="ja-JP" dirty="0" smtClean="0"/>
          </a:p>
          <a:p>
            <a:pPr lvl="1"/>
            <a:r>
              <a:rPr lang="en-US" altLang="ja-JP" dirty="0" smtClean="0"/>
              <a:t>e</a:t>
            </a:r>
            <a:r>
              <a:rPr lang="ja-JP" altLang="en-US" dirty="0" smtClean="0"/>
              <a:t>と</a:t>
            </a:r>
            <a:r>
              <a:rPr lang="en-US" altLang="ja-JP" dirty="0" smtClean="0"/>
              <a:t>v</a:t>
            </a:r>
            <a:r>
              <a:rPr lang="ja-JP" altLang="en-US" dirty="0" smtClean="0"/>
              <a:t>も</a:t>
            </a:r>
            <a:r>
              <a:rPr lang="en-US" altLang="ja-JP" dirty="0" smtClean="0"/>
              <a:t>controller</a:t>
            </a:r>
            <a:r>
              <a:rPr lang="ja-JP" altLang="en-US" dirty="0" smtClean="0"/>
              <a:t>が出力</a:t>
            </a:r>
            <a:r>
              <a:rPr lang="en-US" altLang="ja-JP" dirty="0" smtClean="0"/>
              <a:t> (</a:t>
            </a:r>
            <a:r>
              <a:rPr lang="ja-JP" altLang="en-US" dirty="0" smtClean="0"/>
              <a:t>要は学習する</a:t>
            </a:r>
            <a:r>
              <a:rPr lang="en-US" altLang="ja-JP" dirty="0" smtClean="0"/>
              <a:t>)</a:t>
            </a:r>
          </a:p>
          <a:p>
            <a:pPr lvl="1"/>
            <a:r>
              <a:rPr lang="en-US" altLang="ja-JP" dirty="0" smtClean="0"/>
              <a:t>e</a:t>
            </a:r>
            <a:r>
              <a:rPr lang="ja-JP" altLang="en-US" dirty="0" smtClean="0"/>
              <a:t>は</a:t>
            </a:r>
            <a:r>
              <a:rPr lang="en-US" altLang="ja-JP" dirty="0" smtClean="0"/>
              <a:t>[0, 1]</a:t>
            </a:r>
          </a:p>
          <a:p>
            <a:endParaRPr kumimoji="1" lang="ja-JP" altLang="en-US" dirty="0"/>
          </a:p>
        </p:txBody>
      </p:sp>
      <p:pic>
        <p:nvPicPr>
          <p:cNvPr id="4" name="図 3"/>
          <p:cNvPicPr>
            <a:picLocks noChangeAspect="1"/>
          </p:cNvPicPr>
          <p:nvPr/>
        </p:nvPicPr>
        <p:blipFill>
          <a:blip r:embed="rId2"/>
          <a:stretch>
            <a:fillRect/>
          </a:stretch>
        </p:blipFill>
        <p:spPr>
          <a:xfrm>
            <a:off x="3311250" y="4201492"/>
            <a:ext cx="5715000" cy="787400"/>
          </a:xfrm>
          <a:prstGeom prst="rect">
            <a:avLst/>
          </a:prstGeom>
        </p:spPr>
      </p:pic>
    </p:spTree>
    <p:extLst>
      <p:ext uri="{BB962C8B-B14F-4D97-AF65-F5344CB8AC3E}">
        <p14:creationId xmlns:p14="http://schemas.microsoft.com/office/powerpoint/2010/main" val="1033335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概念図との対応</a:t>
            </a:r>
            <a:endParaRPr kumimoji="1" lang="ja-JP" altLang="en-US" dirty="0"/>
          </a:p>
        </p:txBody>
      </p:sp>
      <p:pic>
        <p:nvPicPr>
          <p:cNvPr id="4" name="図 3"/>
          <p:cNvPicPr>
            <a:picLocks noChangeAspect="1"/>
          </p:cNvPicPr>
          <p:nvPr/>
        </p:nvPicPr>
        <p:blipFill>
          <a:blip r:embed="rId2"/>
          <a:stretch>
            <a:fillRect/>
          </a:stretch>
        </p:blipFill>
        <p:spPr>
          <a:xfrm>
            <a:off x="1313422" y="1057464"/>
            <a:ext cx="9432636" cy="4849091"/>
          </a:xfrm>
          <a:prstGeom prst="rect">
            <a:avLst/>
          </a:prstGeom>
        </p:spPr>
      </p:pic>
      <p:sp>
        <p:nvSpPr>
          <p:cNvPr id="5" name="正方形/長方形 4"/>
          <p:cNvSpPr/>
          <p:nvPr/>
        </p:nvSpPr>
        <p:spPr>
          <a:xfrm>
            <a:off x="3286540" y="4598503"/>
            <a:ext cx="2491408" cy="1276051"/>
          </a:xfrm>
          <a:prstGeom prst="rect">
            <a:avLst/>
          </a:prstGeom>
          <a:noFill/>
          <a:ln w="38100">
            <a:solidFill>
              <a:schemeClr val="tx1">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pic>
        <p:nvPicPr>
          <p:cNvPr id="7" name="図 6"/>
          <p:cNvPicPr>
            <a:picLocks noChangeAspect="1"/>
          </p:cNvPicPr>
          <p:nvPr/>
        </p:nvPicPr>
        <p:blipFill>
          <a:blip r:embed="rId3"/>
          <a:stretch>
            <a:fillRect/>
          </a:stretch>
        </p:blipFill>
        <p:spPr>
          <a:xfrm>
            <a:off x="3498562" y="6000989"/>
            <a:ext cx="1669797" cy="629752"/>
          </a:xfrm>
          <a:prstGeom prst="rect">
            <a:avLst/>
          </a:prstGeom>
        </p:spPr>
      </p:pic>
      <p:sp>
        <p:nvSpPr>
          <p:cNvPr id="6" name="正方形/長方形 5"/>
          <p:cNvSpPr/>
          <p:nvPr/>
        </p:nvSpPr>
        <p:spPr>
          <a:xfrm>
            <a:off x="6897757" y="1205949"/>
            <a:ext cx="2107095" cy="4280452"/>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pic>
        <p:nvPicPr>
          <p:cNvPr id="8" name="図 7"/>
          <p:cNvPicPr>
            <a:picLocks noChangeAspect="1"/>
          </p:cNvPicPr>
          <p:nvPr/>
        </p:nvPicPr>
        <p:blipFill>
          <a:blip r:embed="rId4"/>
          <a:stretch>
            <a:fillRect/>
          </a:stretch>
        </p:blipFill>
        <p:spPr>
          <a:xfrm>
            <a:off x="6338319" y="1571347"/>
            <a:ext cx="3225969" cy="444467"/>
          </a:xfrm>
          <a:prstGeom prst="rect">
            <a:avLst/>
          </a:prstGeom>
        </p:spPr>
      </p:pic>
      <p:sp>
        <p:nvSpPr>
          <p:cNvPr id="3" name="テキスト ボックス 2"/>
          <p:cNvSpPr txBox="1"/>
          <p:nvPr/>
        </p:nvSpPr>
        <p:spPr>
          <a:xfrm>
            <a:off x="6155635" y="5961922"/>
            <a:ext cx="5698434" cy="707886"/>
          </a:xfrm>
          <a:prstGeom prst="rect">
            <a:avLst/>
          </a:prstGeom>
          <a:noFill/>
        </p:spPr>
        <p:txBody>
          <a:bodyPr wrap="square" rtlCol="0">
            <a:spAutoFit/>
          </a:bodyPr>
          <a:lstStyle/>
          <a:p>
            <a:r>
              <a:rPr kumimoji="1" lang="ja-JP" altLang="en-US" sz="2000" dirty="0" smtClean="0">
                <a:latin typeface="+mj-ea"/>
                <a:ea typeface="+mj-ea"/>
              </a:rPr>
              <a:t>図だと</a:t>
            </a:r>
            <a:r>
              <a:rPr kumimoji="1" lang="en-US" altLang="ja-JP" sz="2000" dirty="0" smtClean="0">
                <a:latin typeface="+mj-ea"/>
                <a:ea typeface="+mj-ea"/>
              </a:rPr>
              <a:t>1</a:t>
            </a:r>
            <a:r>
              <a:rPr kumimoji="1" lang="ja-JP" altLang="en-US" sz="2000" dirty="0" smtClean="0">
                <a:latin typeface="+mj-ea"/>
                <a:ea typeface="+mj-ea"/>
              </a:rPr>
              <a:t>箇所変えてるように見えるけど実際には</a:t>
            </a:r>
            <a:r>
              <a:rPr kumimoji="1" lang="en-US" altLang="ja-JP" sz="2000" dirty="0" smtClean="0">
                <a:latin typeface="+mj-ea"/>
                <a:ea typeface="+mj-ea"/>
              </a:rPr>
              <a:t/>
            </a:r>
            <a:br>
              <a:rPr kumimoji="1" lang="en-US" altLang="ja-JP" sz="2000" dirty="0" smtClean="0">
                <a:latin typeface="+mj-ea"/>
                <a:ea typeface="+mj-ea"/>
              </a:rPr>
            </a:br>
            <a:r>
              <a:rPr kumimoji="1" lang="ja-JP" altLang="en-US" sz="2000" dirty="0" smtClean="0">
                <a:latin typeface="+mj-ea"/>
                <a:ea typeface="+mj-ea"/>
              </a:rPr>
              <a:t>全部変更している</a:t>
            </a:r>
            <a:endParaRPr kumimoji="1" lang="ja-JP" altLang="en-US" sz="2000" dirty="0">
              <a:latin typeface="+mj-ea"/>
              <a:ea typeface="+mj-ea"/>
            </a:endParaRPr>
          </a:p>
        </p:txBody>
      </p:sp>
      <p:sp>
        <p:nvSpPr>
          <p:cNvPr id="9" name="正方形/長方形 8"/>
          <p:cNvSpPr/>
          <p:nvPr/>
        </p:nvSpPr>
        <p:spPr>
          <a:xfrm>
            <a:off x="3390901" y="2311400"/>
            <a:ext cx="1905000" cy="647700"/>
          </a:xfrm>
          <a:prstGeom prst="rect">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cxnSp>
        <p:nvCxnSpPr>
          <p:cNvPr id="11" name="直線矢印コネクタ 10"/>
          <p:cNvCxnSpPr/>
          <p:nvPr/>
        </p:nvCxnSpPr>
        <p:spPr>
          <a:xfrm flipV="1">
            <a:off x="5168359" y="1917700"/>
            <a:ext cx="3264441" cy="5842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p:nvPr/>
        </p:nvCxnSpPr>
        <p:spPr>
          <a:xfrm flipV="1">
            <a:off x="5168359" y="1917700"/>
            <a:ext cx="4128041" cy="8636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09824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次の問題</a:t>
            </a:r>
            <a:r>
              <a:rPr kumimoji="1" lang="en-US" altLang="ja-JP" dirty="0" smtClean="0"/>
              <a:t>: </a:t>
            </a:r>
            <a:r>
              <a:rPr lang="ja-JP" altLang="en-US" dirty="0" smtClean="0"/>
              <a:t>どうやって</a:t>
            </a:r>
            <a:r>
              <a:rPr lang="en-US" altLang="ja-JP" dirty="0" smtClean="0"/>
              <a:t>attention</a:t>
            </a:r>
            <a:r>
              <a:rPr lang="ja-JP" altLang="en-US" dirty="0" smtClean="0"/>
              <a:t>するか</a:t>
            </a:r>
            <a:r>
              <a:rPr lang="en-US" altLang="ja-JP" dirty="0" smtClean="0"/>
              <a:t>?</a:t>
            </a:r>
            <a:endParaRPr kumimoji="1" lang="ja-JP" altLang="en-US" dirty="0"/>
          </a:p>
        </p:txBody>
      </p:sp>
      <p:pic>
        <p:nvPicPr>
          <p:cNvPr id="4" name="図 3"/>
          <p:cNvPicPr>
            <a:picLocks noChangeAspect="1"/>
          </p:cNvPicPr>
          <p:nvPr/>
        </p:nvPicPr>
        <p:blipFill>
          <a:blip r:embed="rId2"/>
          <a:stretch>
            <a:fillRect/>
          </a:stretch>
        </p:blipFill>
        <p:spPr>
          <a:xfrm>
            <a:off x="1313422" y="1057464"/>
            <a:ext cx="9432636" cy="4849091"/>
          </a:xfrm>
          <a:prstGeom prst="rect">
            <a:avLst/>
          </a:prstGeom>
        </p:spPr>
      </p:pic>
      <p:sp>
        <p:nvSpPr>
          <p:cNvPr id="5" name="正方形/長方形 4"/>
          <p:cNvSpPr/>
          <p:nvPr/>
        </p:nvSpPr>
        <p:spPr>
          <a:xfrm>
            <a:off x="3286540" y="4598503"/>
            <a:ext cx="2491408" cy="1276051"/>
          </a:xfrm>
          <a:prstGeom prst="rect">
            <a:avLst/>
          </a:prstGeom>
          <a:noFill/>
          <a:ln w="38100">
            <a:solidFill>
              <a:schemeClr val="tx1">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pic>
        <p:nvPicPr>
          <p:cNvPr id="7" name="図 6"/>
          <p:cNvPicPr>
            <a:picLocks noChangeAspect="1"/>
          </p:cNvPicPr>
          <p:nvPr/>
        </p:nvPicPr>
        <p:blipFill>
          <a:blip r:embed="rId3"/>
          <a:stretch>
            <a:fillRect/>
          </a:stretch>
        </p:blipFill>
        <p:spPr>
          <a:xfrm>
            <a:off x="3498562" y="6000989"/>
            <a:ext cx="1669797" cy="629752"/>
          </a:xfrm>
          <a:prstGeom prst="rect">
            <a:avLst/>
          </a:prstGeom>
        </p:spPr>
      </p:pic>
      <p:sp>
        <p:nvSpPr>
          <p:cNvPr id="6" name="正方形/長方形 5"/>
          <p:cNvSpPr/>
          <p:nvPr/>
        </p:nvSpPr>
        <p:spPr>
          <a:xfrm>
            <a:off x="6897757" y="1205949"/>
            <a:ext cx="2107095" cy="4280452"/>
          </a:xfrm>
          <a:prstGeom prst="rect">
            <a:avLst/>
          </a:prstGeom>
          <a:noFill/>
          <a:ln w="38100">
            <a:solidFill>
              <a:schemeClr val="tx1">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pic>
        <p:nvPicPr>
          <p:cNvPr id="8" name="図 7"/>
          <p:cNvPicPr>
            <a:picLocks noChangeAspect="1"/>
          </p:cNvPicPr>
          <p:nvPr/>
        </p:nvPicPr>
        <p:blipFill>
          <a:blip r:embed="rId4"/>
          <a:stretch>
            <a:fillRect/>
          </a:stretch>
        </p:blipFill>
        <p:spPr>
          <a:xfrm>
            <a:off x="6338319" y="1571347"/>
            <a:ext cx="3225969" cy="444467"/>
          </a:xfrm>
          <a:prstGeom prst="rect">
            <a:avLst/>
          </a:prstGeom>
        </p:spPr>
      </p:pic>
      <p:sp>
        <p:nvSpPr>
          <p:cNvPr id="3" name="テキスト ボックス 2"/>
          <p:cNvSpPr txBox="1"/>
          <p:nvPr/>
        </p:nvSpPr>
        <p:spPr>
          <a:xfrm>
            <a:off x="6155635" y="6146582"/>
            <a:ext cx="5698434" cy="400110"/>
          </a:xfrm>
          <a:prstGeom prst="rect">
            <a:avLst/>
          </a:prstGeom>
          <a:noFill/>
        </p:spPr>
        <p:txBody>
          <a:bodyPr wrap="square" rtlCol="0">
            <a:spAutoFit/>
          </a:bodyPr>
          <a:lstStyle/>
          <a:p>
            <a:r>
              <a:rPr kumimoji="1" lang="ja-JP" altLang="en-US" sz="2000" dirty="0" smtClean="0">
                <a:latin typeface="+mj-ea"/>
                <a:ea typeface="+mj-ea"/>
              </a:rPr>
              <a:t>つまりどうやって重み</a:t>
            </a:r>
            <a:r>
              <a:rPr kumimoji="1" lang="en-US" altLang="ja-JP" sz="2000" dirty="0" smtClean="0">
                <a:latin typeface="+mj-ea"/>
                <a:ea typeface="+mj-ea"/>
              </a:rPr>
              <a:t>w </a:t>
            </a:r>
            <a:r>
              <a:rPr kumimoji="1" lang="en-US" altLang="ja-JP" sz="2000" dirty="0" smtClean="0">
                <a:solidFill>
                  <a:schemeClr val="accent2"/>
                </a:solidFill>
                <a:latin typeface="+mj-ea"/>
                <a:ea typeface="+mj-ea"/>
              </a:rPr>
              <a:t>(</a:t>
            </a:r>
            <a:r>
              <a:rPr kumimoji="1" lang="ja-JP" altLang="en-US" sz="2000" dirty="0" smtClean="0">
                <a:solidFill>
                  <a:schemeClr val="accent2"/>
                </a:solidFill>
                <a:latin typeface="+mj-ea"/>
                <a:ea typeface="+mj-ea"/>
              </a:rPr>
              <a:t>赤枠</a:t>
            </a:r>
            <a:r>
              <a:rPr kumimoji="1" lang="en-US" altLang="ja-JP" sz="2000" dirty="0" smtClean="0">
                <a:solidFill>
                  <a:schemeClr val="accent2"/>
                </a:solidFill>
                <a:latin typeface="+mj-ea"/>
                <a:ea typeface="+mj-ea"/>
              </a:rPr>
              <a:t>)</a:t>
            </a:r>
            <a:r>
              <a:rPr kumimoji="1" lang="en-US" altLang="ja-JP" sz="2000" dirty="0" smtClean="0">
                <a:latin typeface="+mj-ea"/>
                <a:ea typeface="+mj-ea"/>
              </a:rPr>
              <a:t> </a:t>
            </a:r>
            <a:r>
              <a:rPr kumimoji="1" lang="ja-JP" altLang="en-US" sz="2000" dirty="0" smtClean="0">
                <a:latin typeface="+mj-ea"/>
                <a:ea typeface="+mj-ea"/>
              </a:rPr>
              <a:t>を作るのか</a:t>
            </a:r>
            <a:endParaRPr kumimoji="1" lang="ja-JP" altLang="en-US" sz="2000" dirty="0">
              <a:latin typeface="+mj-ea"/>
              <a:ea typeface="+mj-ea"/>
            </a:endParaRPr>
          </a:p>
        </p:txBody>
      </p:sp>
      <p:sp>
        <p:nvSpPr>
          <p:cNvPr id="9" name="正方形/長方形 8"/>
          <p:cNvSpPr/>
          <p:nvPr/>
        </p:nvSpPr>
        <p:spPr>
          <a:xfrm>
            <a:off x="3390901" y="2311400"/>
            <a:ext cx="1905000" cy="647700"/>
          </a:xfrm>
          <a:prstGeom prst="rect">
            <a:avLst/>
          </a:prstGeom>
          <a:noFill/>
          <a:ln w="38100">
            <a:solidFill>
              <a:schemeClr val="tx1">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cxnSp>
        <p:nvCxnSpPr>
          <p:cNvPr id="11" name="直線矢印コネクタ 10"/>
          <p:cNvCxnSpPr/>
          <p:nvPr/>
        </p:nvCxnSpPr>
        <p:spPr>
          <a:xfrm flipV="1">
            <a:off x="5168359" y="1917700"/>
            <a:ext cx="3264441" cy="584200"/>
          </a:xfrm>
          <a:prstGeom prst="straightConnector1">
            <a:avLst/>
          </a:prstGeom>
          <a:ln w="57150">
            <a:solidFill>
              <a:schemeClr val="tx1">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p:nvPr/>
        </p:nvCxnSpPr>
        <p:spPr>
          <a:xfrm flipV="1">
            <a:off x="5168359" y="1917700"/>
            <a:ext cx="4128041" cy="863600"/>
          </a:xfrm>
          <a:prstGeom prst="straightConnector1">
            <a:avLst/>
          </a:prstGeom>
          <a:ln w="57150">
            <a:solidFill>
              <a:schemeClr val="tx1">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2" name="正方形/長方形 11"/>
          <p:cNvSpPr/>
          <p:nvPr/>
        </p:nvSpPr>
        <p:spPr>
          <a:xfrm>
            <a:off x="4596308" y="6042938"/>
            <a:ext cx="572052" cy="548913"/>
          </a:xfrm>
          <a:prstGeom prst="rect">
            <a:avLst/>
          </a:prstGeom>
          <a:noFill/>
          <a:ln w="381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sp>
        <p:nvSpPr>
          <p:cNvPr id="13" name="正方形/長方形 12"/>
          <p:cNvSpPr/>
          <p:nvPr/>
        </p:nvSpPr>
        <p:spPr>
          <a:xfrm>
            <a:off x="8871486" y="1563770"/>
            <a:ext cx="355199" cy="340832"/>
          </a:xfrm>
          <a:prstGeom prst="rect">
            <a:avLst/>
          </a:prstGeom>
          <a:noFill/>
          <a:ln w="381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spTree>
    <p:extLst>
      <p:ext uri="{BB962C8B-B14F-4D97-AF65-F5344CB8AC3E}">
        <p14:creationId xmlns:p14="http://schemas.microsoft.com/office/powerpoint/2010/main" val="1735077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a:t>
            </a:r>
            <a:r>
              <a:rPr lang="ja-JP" altLang="en-US" dirty="0" smtClean="0"/>
              <a:t>をどうやって作るか？</a:t>
            </a:r>
            <a:endParaRPr kumimoji="1" lang="ja-JP" altLang="en-US" dirty="0"/>
          </a:p>
        </p:txBody>
      </p:sp>
      <p:sp>
        <p:nvSpPr>
          <p:cNvPr id="3" name="コンテンツ プレースホルダー 2"/>
          <p:cNvSpPr>
            <a:spLocks noGrp="1"/>
          </p:cNvSpPr>
          <p:nvPr>
            <p:ph idx="1"/>
          </p:nvPr>
        </p:nvSpPr>
        <p:spPr/>
        <p:txBody>
          <a:bodyPr/>
          <a:lstStyle/>
          <a:p>
            <a:r>
              <a:rPr lang="ja-JP" altLang="en-US" dirty="0"/>
              <a:t>読み込む</a:t>
            </a:r>
            <a:r>
              <a:rPr lang="ja-JP" altLang="en-US" dirty="0" smtClean="0"/>
              <a:t>際の重み</a:t>
            </a:r>
            <a:r>
              <a:rPr lang="en-US" altLang="ja-JP" dirty="0" err="1" smtClean="0"/>
              <a:t>w</a:t>
            </a:r>
            <a:r>
              <a:rPr lang="en-US" altLang="ja-JP" baseline="30000" dirty="0" err="1" smtClean="0"/>
              <a:t>r</a:t>
            </a:r>
            <a:r>
              <a:rPr lang="ja-JP" altLang="en-US" dirty="0" smtClean="0"/>
              <a:t>：</a:t>
            </a:r>
            <a:endParaRPr lang="en-US" altLang="ja-JP" dirty="0"/>
          </a:p>
          <a:p>
            <a:pPr lvl="1"/>
            <a:r>
              <a:rPr lang="en-US" altLang="ja-JP" dirty="0">
                <a:solidFill>
                  <a:schemeClr val="accent3"/>
                </a:solidFill>
              </a:rPr>
              <a:t>Content-based addressing</a:t>
            </a:r>
          </a:p>
          <a:p>
            <a:pPr lvl="1"/>
            <a:r>
              <a:rPr lang="en-US" altLang="ja-JP" dirty="0">
                <a:solidFill>
                  <a:schemeClr val="accent2"/>
                </a:solidFill>
              </a:rPr>
              <a:t>+ Temporal memory linkage</a:t>
            </a:r>
            <a:endParaRPr lang="ja-JP" altLang="en-US" dirty="0">
              <a:solidFill>
                <a:schemeClr val="accent2"/>
              </a:solidFill>
            </a:endParaRPr>
          </a:p>
          <a:p>
            <a:endParaRPr lang="en-US" altLang="ja-JP" dirty="0" smtClean="0"/>
          </a:p>
          <a:p>
            <a:r>
              <a:rPr lang="ja-JP" altLang="en-US" dirty="0" smtClean="0"/>
              <a:t>書き込む際</a:t>
            </a:r>
            <a:r>
              <a:rPr lang="ja-JP" altLang="en-US" dirty="0"/>
              <a:t>の重み</a:t>
            </a:r>
            <a:r>
              <a:rPr lang="en-US" altLang="ja-JP" dirty="0" err="1" smtClean="0"/>
              <a:t>w</a:t>
            </a:r>
            <a:r>
              <a:rPr lang="en-US" altLang="ja-JP" baseline="30000" dirty="0" err="1" smtClean="0"/>
              <a:t>w</a:t>
            </a:r>
            <a:r>
              <a:rPr lang="en-US" altLang="ja-JP" baseline="30000" dirty="0" smtClean="0"/>
              <a:t> </a:t>
            </a:r>
            <a:r>
              <a:rPr lang="ja-JP" altLang="en-US" dirty="0" smtClean="0"/>
              <a:t>：</a:t>
            </a:r>
            <a:endParaRPr lang="en-US" altLang="ja-JP" dirty="0" smtClean="0"/>
          </a:p>
          <a:p>
            <a:pPr lvl="1"/>
            <a:r>
              <a:rPr kumimoji="1" lang="en-US" altLang="ja-JP" dirty="0" smtClean="0">
                <a:solidFill>
                  <a:schemeClr val="accent3"/>
                </a:solidFill>
              </a:rPr>
              <a:t>Content-based addressing</a:t>
            </a:r>
          </a:p>
          <a:p>
            <a:pPr lvl="1"/>
            <a:r>
              <a:rPr lang="en-US" altLang="ja-JP" dirty="0" smtClean="0">
                <a:solidFill>
                  <a:schemeClr val="accent5"/>
                </a:solidFill>
              </a:rPr>
              <a:t>+ Dynamic memory allocation</a:t>
            </a:r>
          </a:p>
        </p:txBody>
      </p:sp>
    </p:spTree>
    <p:extLst>
      <p:ext uri="{BB962C8B-B14F-4D97-AF65-F5344CB8AC3E}">
        <p14:creationId xmlns:p14="http://schemas.microsoft.com/office/powerpoint/2010/main" val="1515441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Content-based addressing</a:t>
            </a:r>
            <a:endParaRPr kumimoji="1" lang="ja-JP" altLang="en-US" dirty="0"/>
          </a:p>
        </p:txBody>
      </p:sp>
      <p:sp>
        <p:nvSpPr>
          <p:cNvPr id="3" name="コンテンツ プレースホルダー 2"/>
          <p:cNvSpPr>
            <a:spLocks noGrp="1"/>
          </p:cNvSpPr>
          <p:nvPr>
            <p:ph idx="1"/>
          </p:nvPr>
        </p:nvSpPr>
        <p:spPr/>
        <p:txBody>
          <a:bodyPr/>
          <a:lstStyle/>
          <a:p>
            <a:pPr marL="514350" indent="-514350">
              <a:buFont typeface="+mj-lt"/>
              <a:buAutoNum type="arabicPeriod"/>
            </a:pPr>
            <a:r>
              <a:rPr lang="ja-JP" altLang="en-US" dirty="0" smtClean="0"/>
              <a:t>書き込み</a:t>
            </a:r>
            <a:r>
              <a:rPr lang="en-US" altLang="ja-JP" dirty="0" smtClean="0"/>
              <a:t>/</a:t>
            </a:r>
            <a:r>
              <a:rPr lang="ja-JP" altLang="en-US" dirty="0" smtClean="0"/>
              <a:t>読み込みキー</a:t>
            </a:r>
            <a:r>
              <a:rPr lang="en-US" altLang="ja-JP" dirty="0" smtClean="0"/>
              <a:t>k</a:t>
            </a:r>
            <a:r>
              <a:rPr lang="ja-JP" altLang="en-US" dirty="0" smtClean="0"/>
              <a:t>を用意する</a:t>
            </a:r>
            <a:r>
              <a:rPr lang="en-US" altLang="ja-JP" dirty="0" smtClean="0"/>
              <a:t> (controller</a:t>
            </a:r>
            <a:r>
              <a:rPr lang="ja-JP" altLang="en-US" dirty="0" smtClean="0"/>
              <a:t>が出力</a:t>
            </a:r>
            <a:r>
              <a:rPr lang="en-US" altLang="ja-JP" dirty="0" smtClean="0"/>
              <a:t>)</a:t>
            </a:r>
          </a:p>
          <a:p>
            <a:pPr marL="514350" indent="-514350">
              <a:buFont typeface="+mj-lt"/>
              <a:buAutoNum type="arabicPeriod"/>
            </a:pPr>
            <a:r>
              <a:rPr kumimoji="1" lang="en-US" altLang="ja-JP" dirty="0" smtClean="0"/>
              <a:t>k</a:t>
            </a:r>
            <a:r>
              <a:rPr kumimoji="1" lang="ja-JP" altLang="en-US" dirty="0" smtClean="0"/>
              <a:t>とメモリー</a:t>
            </a:r>
            <a:r>
              <a:rPr kumimoji="1" lang="en-US" altLang="ja-JP" dirty="0" smtClean="0"/>
              <a:t>M</a:t>
            </a:r>
            <a:r>
              <a:rPr kumimoji="1" lang="ja-JP" altLang="en-US" dirty="0" smtClean="0"/>
              <a:t>の類似度</a:t>
            </a:r>
            <a:r>
              <a:rPr kumimoji="1" lang="en-US" altLang="ja-JP" dirty="0" smtClean="0"/>
              <a:t>D</a:t>
            </a:r>
            <a:r>
              <a:rPr lang="en-US" altLang="ja-JP" dirty="0" smtClean="0"/>
              <a:t>(</a:t>
            </a:r>
            <a:r>
              <a:rPr lang="ja-JP" altLang="en-US" dirty="0" smtClean="0"/>
              <a:t>論文ではコサイン類似度</a:t>
            </a:r>
            <a:r>
              <a:rPr lang="en-US" altLang="ja-JP" dirty="0" smtClean="0"/>
              <a:t>)</a:t>
            </a:r>
            <a:r>
              <a:rPr kumimoji="1" lang="ja-JP" altLang="en-US" dirty="0" smtClean="0"/>
              <a:t>を測る</a:t>
            </a:r>
            <a:endParaRPr kumimoji="1" lang="en-US" altLang="ja-JP" dirty="0" smtClean="0"/>
          </a:p>
          <a:p>
            <a:pPr marL="514350" indent="-514350">
              <a:buFont typeface="+mj-lt"/>
              <a:buAutoNum type="arabicPeriod"/>
            </a:pPr>
            <a:r>
              <a:rPr kumimoji="1" lang="ja-JP" altLang="en-US" dirty="0" smtClean="0"/>
              <a:t>温度</a:t>
            </a:r>
            <a:r>
              <a:rPr lang="en-US" altLang="ja-JP" dirty="0" smtClean="0"/>
              <a:t>β(&gt;=1)</a:t>
            </a:r>
            <a:r>
              <a:rPr kumimoji="1" lang="ja-JP" altLang="en-US" dirty="0" smtClean="0"/>
              <a:t>付きの</a:t>
            </a:r>
            <a:r>
              <a:rPr kumimoji="1" lang="en-US" altLang="ja-JP" dirty="0" err="1" smtClean="0"/>
              <a:t>softmax</a:t>
            </a:r>
            <a:r>
              <a:rPr kumimoji="1" lang="ja-JP" altLang="en-US" dirty="0" smtClean="0"/>
              <a:t>を取る</a:t>
            </a:r>
            <a:endParaRPr kumimoji="1" lang="en-US" altLang="ja-JP" dirty="0" smtClean="0"/>
          </a:p>
          <a:p>
            <a:pPr marL="914400" lvl="1" indent="-514350"/>
            <a:r>
              <a:rPr lang="ja-JP" altLang="en-US" dirty="0" smtClean="0"/>
              <a:t>ベータは確率分布を尖らせる意味がある</a:t>
            </a:r>
            <a:endParaRPr kumimoji="1" lang="ja-JP" altLang="en-US" dirty="0"/>
          </a:p>
        </p:txBody>
      </p:sp>
      <p:pic>
        <p:nvPicPr>
          <p:cNvPr id="4" name="図 3"/>
          <p:cNvPicPr>
            <a:picLocks noChangeAspect="1"/>
          </p:cNvPicPr>
          <p:nvPr/>
        </p:nvPicPr>
        <p:blipFill>
          <a:blip r:embed="rId2"/>
          <a:stretch>
            <a:fillRect/>
          </a:stretch>
        </p:blipFill>
        <p:spPr>
          <a:xfrm>
            <a:off x="2354668" y="3643121"/>
            <a:ext cx="7522147" cy="1521333"/>
          </a:xfrm>
          <a:prstGeom prst="rect">
            <a:avLst/>
          </a:prstGeom>
        </p:spPr>
      </p:pic>
      <p:sp>
        <p:nvSpPr>
          <p:cNvPr id="6" name="テキスト ボックス 5"/>
          <p:cNvSpPr txBox="1"/>
          <p:nvPr/>
        </p:nvSpPr>
        <p:spPr>
          <a:xfrm>
            <a:off x="792913" y="5796752"/>
            <a:ext cx="10437464" cy="707886"/>
          </a:xfrm>
          <a:prstGeom prst="rect">
            <a:avLst/>
          </a:prstGeom>
          <a:noFill/>
        </p:spPr>
        <p:txBody>
          <a:bodyPr wrap="square" rtlCol="0">
            <a:spAutoFit/>
          </a:bodyPr>
          <a:lstStyle/>
          <a:p>
            <a:r>
              <a:rPr kumimoji="1" lang="en-US" altLang="ja-JP" sz="2000" dirty="0" smtClean="0">
                <a:latin typeface="+mj-ea"/>
                <a:ea typeface="+mj-ea"/>
              </a:rPr>
              <a:t>※</a:t>
            </a:r>
            <a:r>
              <a:rPr kumimoji="1" lang="ja-JP" altLang="en-US" sz="2000" dirty="0" smtClean="0">
                <a:latin typeface="+mj-ea"/>
                <a:ea typeface="+mj-ea"/>
              </a:rPr>
              <a:t>要は</a:t>
            </a:r>
            <a:r>
              <a:rPr kumimoji="1" lang="en-US" altLang="ja-JP" sz="2000" dirty="0" smtClean="0">
                <a:latin typeface="+mj-ea"/>
                <a:ea typeface="+mj-ea"/>
              </a:rPr>
              <a:t>key</a:t>
            </a:r>
            <a:r>
              <a:rPr kumimoji="1" lang="ja-JP" altLang="en-US" sz="2000" dirty="0" smtClean="0">
                <a:latin typeface="+mj-ea"/>
                <a:ea typeface="+mj-ea"/>
              </a:rPr>
              <a:t>と似てる場所の中身を読み込む</a:t>
            </a:r>
            <a:endParaRPr kumimoji="1" lang="en-US" altLang="ja-JP" sz="2000" dirty="0" smtClean="0">
              <a:latin typeface="+mj-ea"/>
              <a:ea typeface="+mj-ea"/>
            </a:endParaRPr>
          </a:p>
          <a:p>
            <a:r>
              <a:rPr lang="en-US" altLang="ja-JP" sz="2000" dirty="0" smtClean="0">
                <a:latin typeface="+mj-ea"/>
                <a:ea typeface="+mj-ea"/>
              </a:rPr>
              <a:t>※DNC</a:t>
            </a:r>
            <a:r>
              <a:rPr lang="ja-JP" altLang="en-US" sz="2000" dirty="0" smtClean="0">
                <a:latin typeface="+mj-ea"/>
                <a:ea typeface="+mj-ea"/>
              </a:rPr>
              <a:t>に限らず多くの外部メモリ付きニューラルネットワークはこの方法で</a:t>
            </a:r>
            <a:r>
              <a:rPr lang="en-US" altLang="ja-JP" sz="2000" dirty="0" smtClean="0">
                <a:latin typeface="+mj-ea"/>
                <a:ea typeface="+mj-ea"/>
              </a:rPr>
              <a:t>addressing</a:t>
            </a:r>
            <a:endParaRPr kumimoji="1" lang="ja-JP" altLang="en-US" sz="2000" dirty="0">
              <a:latin typeface="+mj-ea"/>
              <a:ea typeface="+mj-ea"/>
            </a:endParaRPr>
          </a:p>
        </p:txBody>
      </p:sp>
      <p:sp>
        <p:nvSpPr>
          <p:cNvPr id="7" name="正方形/長方形 6"/>
          <p:cNvSpPr/>
          <p:nvPr/>
        </p:nvSpPr>
        <p:spPr>
          <a:xfrm>
            <a:off x="2443684" y="3876408"/>
            <a:ext cx="2491408" cy="871559"/>
          </a:xfrm>
          <a:prstGeom prst="rect">
            <a:avLst/>
          </a:prstGeom>
          <a:noFill/>
          <a:ln w="38100"/>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sp>
        <p:nvSpPr>
          <p:cNvPr id="8" name="テキスト ボックス 7"/>
          <p:cNvSpPr txBox="1"/>
          <p:nvPr/>
        </p:nvSpPr>
        <p:spPr>
          <a:xfrm>
            <a:off x="2540199" y="4809637"/>
            <a:ext cx="2492990" cy="646331"/>
          </a:xfrm>
          <a:prstGeom prst="rect">
            <a:avLst/>
          </a:prstGeom>
          <a:noFill/>
        </p:spPr>
        <p:txBody>
          <a:bodyPr wrap="none" rtlCol="0">
            <a:spAutoFit/>
          </a:bodyPr>
          <a:lstStyle/>
          <a:p>
            <a:r>
              <a:rPr kumimoji="1" lang="en-US" altLang="ja-JP" dirty="0" err="1" smtClean="0"/>
              <a:t>i</a:t>
            </a:r>
            <a:r>
              <a:rPr kumimoji="1" lang="ja-JP" altLang="en-US" dirty="0" smtClean="0"/>
              <a:t>番目のメモリへの</a:t>
            </a:r>
            <a:r>
              <a:rPr kumimoji="1" lang="en-US" altLang="ja-JP" dirty="0" smtClean="0"/>
              <a:t/>
            </a:r>
            <a:br>
              <a:rPr kumimoji="1" lang="en-US" altLang="ja-JP" dirty="0" smtClean="0"/>
            </a:br>
            <a:r>
              <a:rPr kumimoji="1" lang="ja-JP" altLang="en-US" dirty="0" smtClean="0"/>
              <a:t>コンテンツによる重み</a:t>
            </a:r>
            <a:endParaRPr kumimoji="1" lang="ja-JP" altLang="en-US" dirty="0"/>
          </a:p>
        </p:txBody>
      </p:sp>
    </p:spTree>
    <p:extLst>
      <p:ext uri="{BB962C8B-B14F-4D97-AF65-F5344CB8AC3E}">
        <p14:creationId xmlns:p14="http://schemas.microsoft.com/office/powerpoint/2010/main" val="17917596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個人的疑問</a:t>
            </a:r>
            <a:r>
              <a:rPr lang="en-US" altLang="ja-JP" dirty="0" smtClean="0"/>
              <a:t>: </a:t>
            </a:r>
            <a:r>
              <a:rPr lang="ja-JP" altLang="en-US" dirty="0" smtClean="0"/>
              <a:t>これ意味あるの？</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確認：</a:t>
            </a:r>
            <a:r>
              <a:rPr lang="en-US" altLang="ja-JP" b="1" dirty="0" smtClean="0">
                <a:solidFill>
                  <a:schemeClr val="accent3"/>
                </a:solidFill>
              </a:rPr>
              <a:t>Key</a:t>
            </a:r>
            <a:r>
              <a:rPr lang="ja-JP" altLang="en-US" b="1" dirty="0" smtClean="0">
                <a:solidFill>
                  <a:schemeClr val="accent3"/>
                </a:solidFill>
              </a:rPr>
              <a:t>ベクトル</a:t>
            </a:r>
            <a:r>
              <a:rPr lang="en-US" altLang="ja-JP" b="1" dirty="0" smtClean="0">
                <a:solidFill>
                  <a:schemeClr val="accent3"/>
                </a:solidFill>
              </a:rPr>
              <a:t>k</a:t>
            </a:r>
            <a:r>
              <a:rPr lang="ja-JP" altLang="en-US" b="1" dirty="0" smtClean="0">
                <a:solidFill>
                  <a:schemeClr val="accent3"/>
                </a:solidFill>
              </a:rPr>
              <a:t>は</a:t>
            </a:r>
            <a:r>
              <a:rPr lang="en-US" altLang="ja-JP" b="1" dirty="0" smtClean="0">
                <a:solidFill>
                  <a:schemeClr val="accent3"/>
                </a:solidFill>
              </a:rPr>
              <a:t>controller</a:t>
            </a:r>
            <a:r>
              <a:rPr lang="ja-JP" altLang="en-US" b="1" dirty="0" smtClean="0">
                <a:solidFill>
                  <a:schemeClr val="accent3"/>
                </a:solidFill>
              </a:rPr>
              <a:t>から出力される</a:t>
            </a:r>
            <a:endParaRPr lang="en-US" altLang="ja-JP" b="1" dirty="0" smtClean="0">
              <a:solidFill>
                <a:schemeClr val="accent3"/>
              </a:solidFill>
            </a:endParaRPr>
          </a:p>
          <a:p>
            <a:r>
              <a:rPr lang="ja-JP" altLang="en-US" dirty="0" smtClean="0"/>
              <a:t>いちいちメモリにマッチングしないでそのままこの</a:t>
            </a:r>
            <a:r>
              <a:rPr lang="en-US" altLang="ja-JP" dirty="0" smtClean="0"/>
              <a:t>k</a:t>
            </a:r>
            <a:r>
              <a:rPr lang="ja-JP" altLang="en-US" dirty="0" smtClean="0"/>
              <a:t>を使えば良いのでは？</a:t>
            </a:r>
            <a:endParaRPr lang="en-US" altLang="ja-JP" dirty="0" smtClean="0"/>
          </a:p>
          <a:p>
            <a:endParaRPr kumimoji="1" lang="en-US" altLang="ja-JP" dirty="0"/>
          </a:p>
          <a:p>
            <a:r>
              <a:rPr lang="ja-JP" altLang="en-US" dirty="0" smtClean="0"/>
              <a:t>正確</a:t>
            </a:r>
            <a:r>
              <a:rPr lang="ja-JP" altLang="en-US" dirty="0" smtClean="0"/>
              <a:t>な値を出力するより類似した値を出力する方が簡単なはずなので意味はありそう</a:t>
            </a:r>
            <a:endParaRPr lang="en-US" altLang="ja-JP" dirty="0" smtClean="0"/>
          </a:p>
          <a:p>
            <a:pPr lvl="1"/>
            <a:r>
              <a:rPr kumimoji="1" lang="ja-JP" altLang="en-US" dirty="0" smtClean="0"/>
              <a:t>パターンマッチングとして機能</a:t>
            </a:r>
            <a:r>
              <a:rPr kumimoji="1" lang="ja-JP" altLang="en-US" dirty="0" smtClean="0"/>
              <a:t>する</a:t>
            </a:r>
            <a:endParaRPr kumimoji="1" lang="en-US" altLang="ja-JP" dirty="0" smtClean="0"/>
          </a:p>
          <a:p>
            <a:pPr lvl="1"/>
            <a:r>
              <a:rPr kumimoji="1" lang="en-US" altLang="ja-JP" dirty="0" smtClean="0"/>
              <a:t>Fig. 3</a:t>
            </a:r>
            <a:r>
              <a:rPr kumimoji="1" lang="ja-JP" altLang="en-US" dirty="0" smtClean="0"/>
              <a:t>とかがパターンマッチできてることを示している気がする</a:t>
            </a:r>
            <a:endParaRPr kumimoji="1" lang="en-US" altLang="ja-JP" dirty="0" smtClean="0"/>
          </a:p>
        </p:txBody>
      </p:sp>
    </p:spTree>
    <p:extLst>
      <p:ext uri="{BB962C8B-B14F-4D97-AF65-F5344CB8AC3E}">
        <p14:creationId xmlns:p14="http://schemas.microsoft.com/office/powerpoint/2010/main" val="49257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概念図との対応</a:t>
            </a:r>
            <a:endParaRPr kumimoji="1" lang="ja-JP" altLang="en-US" dirty="0"/>
          </a:p>
        </p:txBody>
      </p:sp>
      <p:pic>
        <p:nvPicPr>
          <p:cNvPr id="4" name="図 3"/>
          <p:cNvPicPr>
            <a:picLocks noChangeAspect="1"/>
          </p:cNvPicPr>
          <p:nvPr/>
        </p:nvPicPr>
        <p:blipFill>
          <a:blip r:embed="rId2"/>
          <a:stretch>
            <a:fillRect/>
          </a:stretch>
        </p:blipFill>
        <p:spPr>
          <a:xfrm>
            <a:off x="1313422" y="1057464"/>
            <a:ext cx="9432636" cy="4849091"/>
          </a:xfrm>
          <a:prstGeom prst="rect">
            <a:avLst/>
          </a:prstGeom>
        </p:spPr>
      </p:pic>
      <p:sp>
        <p:nvSpPr>
          <p:cNvPr id="5" name="正方形/長方形 4"/>
          <p:cNvSpPr/>
          <p:nvPr/>
        </p:nvSpPr>
        <p:spPr>
          <a:xfrm>
            <a:off x="3286540" y="4598503"/>
            <a:ext cx="2491408" cy="1276051"/>
          </a:xfrm>
          <a:prstGeom prst="rect">
            <a:avLst/>
          </a:prstGeom>
          <a:noFill/>
          <a:ln w="38100">
            <a:solidFill>
              <a:schemeClr val="tx1">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pic>
        <p:nvPicPr>
          <p:cNvPr id="7" name="図 6"/>
          <p:cNvPicPr>
            <a:picLocks noChangeAspect="1"/>
          </p:cNvPicPr>
          <p:nvPr/>
        </p:nvPicPr>
        <p:blipFill>
          <a:blip r:embed="rId3"/>
          <a:stretch>
            <a:fillRect/>
          </a:stretch>
        </p:blipFill>
        <p:spPr>
          <a:xfrm>
            <a:off x="3498562" y="6000989"/>
            <a:ext cx="1669797" cy="629752"/>
          </a:xfrm>
          <a:prstGeom prst="rect">
            <a:avLst/>
          </a:prstGeom>
        </p:spPr>
      </p:pic>
      <p:sp>
        <p:nvSpPr>
          <p:cNvPr id="6" name="正方形/長方形 5"/>
          <p:cNvSpPr/>
          <p:nvPr/>
        </p:nvSpPr>
        <p:spPr>
          <a:xfrm>
            <a:off x="6897757" y="1205949"/>
            <a:ext cx="2107095" cy="4280452"/>
          </a:xfrm>
          <a:prstGeom prst="rect">
            <a:avLst/>
          </a:prstGeom>
          <a:noFill/>
          <a:ln w="38100">
            <a:solidFill>
              <a:schemeClr val="tx1">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pic>
        <p:nvPicPr>
          <p:cNvPr id="8" name="図 7"/>
          <p:cNvPicPr>
            <a:picLocks noChangeAspect="1"/>
          </p:cNvPicPr>
          <p:nvPr/>
        </p:nvPicPr>
        <p:blipFill>
          <a:blip r:embed="rId4"/>
          <a:stretch>
            <a:fillRect/>
          </a:stretch>
        </p:blipFill>
        <p:spPr>
          <a:xfrm>
            <a:off x="6338319" y="1571347"/>
            <a:ext cx="3225969" cy="444467"/>
          </a:xfrm>
          <a:prstGeom prst="rect">
            <a:avLst/>
          </a:prstGeom>
        </p:spPr>
      </p:pic>
      <p:sp>
        <p:nvSpPr>
          <p:cNvPr id="3" name="テキスト ボックス 2"/>
          <p:cNvSpPr txBox="1"/>
          <p:nvPr/>
        </p:nvSpPr>
        <p:spPr>
          <a:xfrm>
            <a:off x="6155635" y="5935355"/>
            <a:ext cx="5698434" cy="707886"/>
          </a:xfrm>
          <a:prstGeom prst="rect">
            <a:avLst/>
          </a:prstGeom>
          <a:noFill/>
        </p:spPr>
        <p:txBody>
          <a:bodyPr wrap="square" rtlCol="0">
            <a:spAutoFit/>
          </a:bodyPr>
          <a:lstStyle/>
          <a:p>
            <a:r>
              <a:rPr kumimoji="1" lang="ja-JP" altLang="en-US" sz="2000" dirty="0" smtClean="0">
                <a:latin typeface="+mj-ea"/>
                <a:ea typeface="+mj-ea"/>
              </a:rPr>
              <a:t>書くヘッド</a:t>
            </a:r>
            <a:r>
              <a:rPr kumimoji="1" lang="en-US" altLang="ja-JP" sz="2000" dirty="0" smtClean="0">
                <a:latin typeface="+mj-ea"/>
                <a:ea typeface="+mj-ea"/>
              </a:rPr>
              <a:t> (</a:t>
            </a:r>
            <a:r>
              <a:rPr kumimoji="1" lang="ja-JP" altLang="en-US" sz="2000" dirty="0" smtClean="0">
                <a:latin typeface="+mj-ea"/>
                <a:ea typeface="+mj-ea"/>
              </a:rPr>
              <a:t>図だと書き込み</a:t>
            </a:r>
            <a:r>
              <a:rPr kumimoji="1" lang="en-US" altLang="ja-JP" sz="2000" dirty="0" smtClean="0">
                <a:latin typeface="+mj-ea"/>
                <a:ea typeface="+mj-ea"/>
              </a:rPr>
              <a:t>1</a:t>
            </a:r>
            <a:r>
              <a:rPr kumimoji="1" lang="ja-JP" altLang="en-US" sz="2000" dirty="0" smtClean="0">
                <a:latin typeface="+mj-ea"/>
                <a:ea typeface="+mj-ea"/>
              </a:rPr>
              <a:t>読み込み</a:t>
            </a:r>
            <a:r>
              <a:rPr kumimoji="1" lang="en-US" altLang="ja-JP" sz="2000" dirty="0" smtClean="0">
                <a:latin typeface="+mj-ea"/>
                <a:ea typeface="+mj-ea"/>
              </a:rPr>
              <a:t>2)</a:t>
            </a:r>
            <a:r>
              <a:rPr kumimoji="1" lang="ja-JP" altLang="en-US" sz="2000" dirty="0" smtClean="0">
                <a:latin typeface="+mj-ea"/>
                <a:ea typeface="+mj-ea"/>
              </a:rPr>
              <a:t>ごとに</a:t>
            </a:r>
            <a:r>
              <a:rPr kumimoji="1" lang="en-US" altLang="ja-JP" sz="2000" dirty="0" smtClean="0">
                <a:latin typeface="+mj-ea"/>
                <a:ea typeface="+mj-ea"/>
              </a:rPr>
              <a:t>key</a:t>
            </a:r>
            <a:r>
              <a:rPr kumimoji="1" lang="ja-JP" altLang="en-US" sz="2000" dirty="0" smtClean="0">
                <a:latin typeface="+mj-ea"/>
                <a:ea typeface="+mj-ea"/>
              </a:rPr>
              <a:t>を用意する</a:t>
            </a:r>
            <a:r>
              <a:rPr kumimoji="1" lang="en-US" altLang="ja-JP" sz="2000" dirty="0" smtClean="0">
                <a:latin typeface="+mj-ea"/>
                <a:ea typeface="+mj-ea"/>
              </a:rPr>
              <a:t> (controller</a:t>
            </a:r>
            <a:r>
              <a:rPr kumimoji="1" lang="ja-JP" altLang="en-US" sz="2000" dirty="0" smtClean="0">
                <a:latin typeface="+mj-ea"/>
                <a:ea typeface="+mj-ea"/>
              </a:rPr>
              <a:t>が出力</a:t>
            </a:r>
            <a:r>
              <a:rPr kumimoji="1" lang="en-US" altLang="ja-JP" sz="2000" dirty="0" smtClean="0">
                <a:latin typeface="+mj-ea"/>
                <a:ea typeface="+mj-ea"/>
              </a:rPr>
              <a:t>)</a:t>
            </a:r>
            <a:endParaRPr kumimoji="1" lang="ja-JP" altLang="en-US" sz="2000" dirty="0">
              <a:latin typeface="+mj-ea"/>
              <a:ea typeface="+mj-ea"/>
            </a:endParaRPr>
          </a:p>
        </p:txBody>
      </p:sp>
      <p:sp>
        <p:nvSpPr>
          <p:cNvPr id="9" name="正方形/長方形 8"/>
          <p:cNvSpPr/>
          <p:nvPr/>
        </p:nvSpPr>
        <p:spPr>
          <a:xfrm>
            <a:off x="3390901" y="2311400"/>
            <a:ext cx="1905000" cy="647700"/>
          </a:xfrm>
          <a:prstGeom prst="rect">
            <a:avLst/>
          </a:prstGeom>
          <a:noFill/>
          <a:ln w="38100">
            <a:solidFill>
              <a:schemeClr val="tx1">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cxnSp>
        <p:nvCxnSpPr>
          <p:cNvPr id="11" name="直線矢印コネクタ 10"/>
          <p:cNvCxnSpPr/>
          <p:nvPr/>
        </p:nvCxnSpPr>
        <p:spPr>
          <a:xfrm flipV="1">
            <a:off x="5168359" y="1917700"/>
            <a:ext cx="3264441" cy="584200"/>
          </a:xfrm>
          <a:prstGeom prst="straightConnector1">
            <a:avLst/>
          </a:prstGeom>
          <a:ln w="57150">
            <a:solidFill>
              <a:schemeClr val="tx1">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p:nvPr/>
        </p:nvCxnSpPr>
        <p:spPr>
          <a:xfrm flipV="1">
            <a:off x="5168359" y="1917700"/>
            <a:ext cx="4128041" cy="863600"/>
          </a:xfrm>
          <a:prstGeom prst="straightConnector1">
            <a:avLst/>
          </a:prstGeom>
          <a:ln w="57150">
            <a:solidFill>
              <a:schemeClr val="tx1">
                <a:lumMod val="40000"/>
                <a:lumOff val="60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2" name="正方形/長方形 11"/>
          <p:cNvSpPr/>
          <p:nvPr/>
        </p:nvSpPr>
        <p:spPr>
          <a:xfrm>
            <a:off x="3445581" y="1984777"/>
            <a:ext cx="1850319" cy="357660"/>
          </a:xfrm>
          <a:prstGeom prst="rect">
            <a:avLst/>
          </a:prstGeom>
          <a:noFill/>
          <a:ln w="381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sp>
        <p:nvSpPr>
          <p:cNvPr id="15" name="正方形/長方形 14"/>
          <p:cNvSpPr/>
          <p:nvPr/>
        </p:nvSpPr>
        <p:spPr>
          <a:xfrm>
            <a:off x="3445580" y="3167345"/>
            <a:ext cx="1850319" cy="357660"/>
          </a:xfrm>
          <a:prstGeom prst="rect">
            <a:avLst/>
          </a:prstGeom>
          <a:noFill/>
          <a:ln w="381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sp>
        <p:nvSpPr>
          <p:cNvPr id="16" name="正方形/長方形 15"/>
          <p:cNvSpPr/>
          <p:nvPr/>
        </p:nvSpPr>
        <p:spPr>
          <a:xfrm>
            <a:off x="3445580" y="3949538"/>
            <a:ext cx="1850319" cy="357660"/>
          </a:xfrm>
          <a:prstGeom prst="rect">
            <a:avLst/>
          </a:prstGeom>
          <a:noFill/>
          <a:ln w="38100">
            <a:solidFill>
              <a:schemeClr val="accent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latin typeface="+mj-ea"/>
              <a:ea typeface="+mj-ea"/>
            </a:endParaRPr>
          </a:p>
        </p:txBody>
      </p:sp>
    </p:spTree>
    <p:extLst>
      <p:ext uri="{BB962C8B-B14F-4D97-AF65-F5344CB8AC3E}">
        <p14:creationId xmlns:p14="http://schemas.microsoft.com/office/powerpoint/2010/main" val="9891232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概要</a:t>
            </a:r>
            <a:endParaRPr kumimoji="1" lang="ja-JP" altLang="en-US" dirty="0"/>
          </a:p>
        </p:txBody>
      </p:sp>
      <p:sp>
        <p:nvSpPr>
          <p:cNvPr id="3" name="コンテンツ プレースホルダー 2"/>
          <p:cNvSpPr>
            <a:spLocks noGrp="1"/>
          </p:cNvSpPr>
          <p:nvPr>
            <p:ph idx="1"/>
          </p:nvPr>
        </p:nvSpPr>
        <p:spPr/>
        <p:txBody>
          <a:bodyPr/>
          <a:lstStyle/>
          <a:p>
            <a:r>
              <a:rPr lang="en-US" altLang="ja-JP" b="1" dirty="0" smtClean="0">
                <a:solidFill>
                  <a:schemeClr val="accent3"/>
                </a:solidFill>
              </a:rPr>
              <a:t>Differentiable Neural Computer (DNC) </a:t>
            </a:r>
            <a:r>
              <a:rPr lang="ja-JP" altLang="en-US" dirty="0" smtClean="0"/>
              <a:t>を</a:t>
            </a:r>
            <a:r>
              <a:rPr lang="ja-JP" altLang="en-US" dirty="0" smtClean="0"/>
              <a:t>提案</a:t>
            </a:r>
            <a:endParaRPr lang="en-US" altLang="ja-JP" dirty="0" smtClean="0"/>
          </a:p>
          <a:p>
            <a:pPr lvl="1"/>
            <a:r>
              <a:rPr lang="ja-JP" altLang="en-US" dirty="0" smtClean="0"/>
              <a:t>微分可能なニューラルネットによるコンピュータ</a:t>
            </a:r>
            <a:r>
              <a:rPr lang="en-US" altLang="ja-JP" dirty="0" smtClean="0"/>
              <a:t> (</a:t>
            </a:r>
            <a:r>
              <a:rPr lang="ja-JP" altLang="en-US" dirty="0" smtClean="0"/>
              <a:t>的なもの</a:t>
            </a:r>
            <a:r>
              <a:rPr lang="en-US" altLang="ja-JP" dirty="0" smtClean="0"/>
              <a:t>)</a:t>
            </a:r>
            <a:endParaRPr lang="en-US" altLang="ja-JP" dirty="0" smtClean="0"/>
          </a:p>
          <a:p>
            <a:r>
              <a:rPr lang="ja-JP" altLang="en-US" dirty="0" smtClean="0"/>
              <a:t>外部</a:t>
            </a:r>
            <a:r>
              <a:rPr lang="ja-JP" altLang="en-US" dirty="0"/>
              <a:t>メモリを持つニューラルネットワーク系の論文</a:t>
            </a:r>
            <a:endParaRPr lang="en-US" altLang="ja-JP" dirty="0"/>
          </a:p>
          <a:p>
            <a:pPr lvl="1"/>
            <a:r>
              <a:rPr lang="en-US" altLang="ja-JP" dirty="0"/>
              <a:t>Memory </a:t>
            </a:r>
            <a:r>
              <a:rPr lang="en-US" altLang="ja-JP" dirty="0" smtClean="0"/>
              <a:t>Networks (2014)</a:t>
            </a:r>
            <a:endParaRPr lang="en-US" altLang="ja-JP" dirty="0"/>
          </a:p>
          <a:p>
            <a:pPr lvl="1"/>
            <a:r>
              <a:rPr lang="en-US" altLang="ja-JP" dirty="0" smtClean="0"/>
              <a:t>Neural Turing Machine (2014, NTM)</a:t>
            </a:r>
          </a:p>
          <a:p>
            <a:pPr lvl="1"/>
            <a:r>
              <a:rPr lang="en-US" altLang="ja-JP" dirty="0"/>
              <a:t>Pointer </a:t>
            </a:r>
            <a:r>
              <a:rPr lang="en-US" altLang="ja-JP" dirty="0" smtClean="0"/>
              <a:t>Networks (2015)</a:t>
            </a:r>
            <a:endParaRPr lang="en-US" altLang="ja-JP" dirty="0"/>
          </a:p>
          <a:p>
            <a:pPr lvl="1"/>
            <a:r>
              <a:rPr lang="en-US" altLang="ja-JP" dirty="0" smtClean="0">
                <a:solidFill>
                  <a:schemeClr val="accent3"/>
                </a:solidFill>
              </a:rPr>
              <a:t>Dynamic </a:t>
            </a:r>
            <a:r>
              <a:rPr lang="en-US" altLang="ja-JP" dirty="0">
                <a:solidFill>
                  <a:schemeClr val="accent3"/>
                </a:solidFill>
              </a:rPr>
              <a:t>Memory </a:t>
            </a:r>
            <a:r>
              <a:rPr lang="en-US" altLang="ja-JP" dirty="0" smtClean="0">
                <a:solidFill>
                  <a:schemeClr val="accent3"/>
                </a:solidFill>
              </a:rPr>
              <a:t>Networks (2015)</a:t>
            </a:r>
            <a:endParaRPr lang="en-US" altLang="ja-JP" dirty="0">
              <a:solidFill>
                <a:schemeClr val="accent3"/>
              </a:solidFill>
            </a:endParaRPr>
          </a:p>
          <a:p>
            <a:pPr lvl="1"/>
            <a:r>
              <a:rPr lang="en-US" altLang="ja-JP" dirty="0" err="1" smtClean="0"/>
              <a:t>Etc</a:t>
            </a:r>
            <a:endParaRPr lang="en-US" altLang="ja-JP" dirty="0"/>
          </a:p>
          <a:p>
            <a:r>
              <a:rPr lang="ja-JP" altLang="en-US" dirty="0"/>
              <a:t>基本的に</a:t>
            </a:r>
            <a:r>
              <a:rPr lang="en-US" altLang="ja-JP" dirty="0"/>
              <a:t>NTM</a:t>
            </a:r>
            <a:r>
              <a:rPr lang="ja-JP" altLang="en-US" dirty="0"/>
              <a:t>の上位</a:t>
            </a:r>
            <a:r>
              <a:rPr lang="ja-JP" altLang="en-US" dirty="0" smtClean="0"/>
              <a:t>互換</a:t>
            </a:r>
            <a:endParaRPr lang="en-US" altLang="ja-JP" dirty="0"/>
          </a:p>
          <a:p>
            <a:pPr lvl="1"/>
            <a:r>
              <a:rPr lang="en-US" altLang="ja-JP" dirty="0" smtClean="0"/>
              <a:t>Joint-First</a:t>
            </a:r>
            <a:r>
              <a:rPr lang="ja-JP" altLang="en-US" dirty="0" smtClean="0"/>
              <a:t>の</a:t>
            </a:r>
            <a:r>
              <a:rPr lang="en-US" altLang="ja-JP" dirty="0" smtClean="0"/>
              <a:t>Alex Graves</a:t>
            </a:r>
            <a:r>
              <a:rPr lang="ja-JP" altLang="en-US" dirty="0" smtClean="0"/>
              <a:t>さん</a:t>
            </a:r>
            <a:r>
              <a:rPr lang="en-US" altLang="ja-JP" dirty="0" smtClean="0"/>
              <a:t>, Greg Wayne</a:t>
            </a:r>
            <a:r>
              <a:rPr lang="ja-JP" altLang="en-US" dirty="0" smtClean="0"/>
              <a:t>さんは</a:t>
            </a:r>
            <a:r>
              <a:rPr lang="en-US" altLang="ja-JP" dirty="0" smtClean="0"/>
              <a:t>NTM</a:t>
            </a:r>
            <a:r>
              <a:rPr lang="ja-JP" altLang="en-US" dirty="0" smtClean="0"/>
              <a:t>の著者</a:t>
            </a:r>
            <a:endParaRPr lang="en-US" altLang="ja-JP" dirty="0"/>
          </a:p>
        </p:txBody>
      </p:sp>
    </p:spTree>
    <p:extLst>
      <p:ext uri="{BB962C8B-B14F-4D97-AF65-F5344CB8AC3E}">
        <p14:creationId xmlns:p14="http://schemas.microsoft.com/office/powerpoint/2010/main" val="14245569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Temporal memory linkage</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en-US" altLang="ja-JP" dirty="0" smtClean="0"/>
              <a:t>Content-based</a:t>
            </a:r>
            <a:r>
              <a:rPr kumimoji="1" lang="ja-JP" altLang="en-US" dirty="0" smtClean="0"/>
              <a:t>だけで十分か？</a:t>
            </a:r>
            <a:r>
              <a:rPr lang="en-US" altLang="ja-JP" dirty="0" smtClean="0"/>
              <a:t/>
            </a:r>
            <a:br>
              <a:rPr lang="en-US" altLang="ja-JP" dirty="0" smtClean="0"/>
            </a:br>
            <a:r>
              <a:rPr lang="en-US" altLang="ja-JP" dirty="0" smtClean="0"/>
              <a:t>=&gt;NO!</a:t>
            </a:r>
          </a:p>
          <a:p>
            <a:r>
              <a:rPr kumimoji="1" lang="en-US" altLang="ja-JP" dirty="0" smtClean="0"/>
              <a:t>Content-based</a:t>
            </a:r>
            <a:r>
              <a:rPr kumimoji="1" lang="ja-JP" altLang="en-US" dirty="0" smtClean="0"/>
              <a:t>には，書き込みの順序に関する情報が記録されていない</a:t>
            </a:r>
            <a:endParaRPr lang="en-US" altLang="ja-JP" dirty="0"/>
          </a:p>
          <a:p>
            <a:pPr lvl="1"/>
            <a:r>
              <a:rPr kumimoji="1" lang="ja-JP" altLang="en-US" dirty="0" smtClean="0"/>
              <a:t>書き込まれた順番に処理するというようなアルゴリズム</a:t>
            </a:r>
            <a:r>
              <a:rPr lang="ja-JP" altLang="en-US" dirty="0" smtClean="0"/>
              <a:t>は難しい</a:t>
            </a:r>
            <a:endParaRPr lang="en-US" altLang="ja-JP" dirty="0"/>
          </a:p>
          <a:p>
            <a:pPr lvl="1"/>
            <a:r>
              <a:rPr kumimoji="1" lang="ja-JP" altLang="en-US" dirty="0" smtClean="0"/>
              <a:t>例えば順番に</a:t>
            </a:r>
            <a:r>
              <a:rPr kumimoji="1" lang="en-US" altLang="ja-JP" dirty="0" smtClean="0"/>
              <a:t>Copy</a:t>
            </a:r>
            <a:r>
              <a:rPr kumimoji="1" lang="ja-JP" altLang="en-US" dirty="0" smtClean="0"/>
              <a:t>，</a:t>
            </a:r>
            <a:r>
              <a:rPr kumimoji="1" lang="en-US" altLang="ja-JP" dirty="0" smtClean="0"/>
              <a:t>x</a:t>
            </a:r>
            <a:r>
              <a:rPr kumimoji="1" lang="ja-JP" altLang="en-US" dirty="0" smtClean="0"/>
              <a:t>のあとに書き込まれた</a:t>
            </a:r>
            <a:r>
              <a:rPr kumimoji="1" lang="en-US" altLang="ja-JP" dirty="0" smtClean="0"/>
              <a:t>y</a:t>
            </a:r>
            <a:r>
              <a:rPr kumimoji="1" lang="ja-JP" altLang="en-US" dirty="0" smtClean="0"/>
              <a:t>を出力など</a:t>
            </a:r>
            <a:endParaRPr lang="en-US" altLang="ja-JP" dirty="0"/>
          </a:p>
          <a:p>
            <a:endParaRPr lang="en-US" altLang="ja-JP" dirty="0"/>
          </a:p>
          <a:p>
            <a:r>
              <a:rPr lang="en-US" altLang="ja-JP" dirty="0" smtClean="0"/>
              <a:t>DNC</a:t>
            </a:r>
            <a:r>
              <a:rPr lang="ja-JP" altLang="en-US" dirty="0" smtClean="0"/>
              <a:t>では書き込み順序を保存</a:t>
            </a:r>
            <a:r>
              <a:rPr lang="en-US" altLang="ja-JP" dirty="0" smtClean="0"/>
              <a:t/>
            </a:r>
            <a:br>
              <a:rPr lang="en-US" altLang="ja-JP" dirty="0" smtClean="0"/>
            </a:br>
            <a:r>
              <a:rPr lang="en-US" altLang="ja-JP" dirty="0" smtClean="0"/>
              <a:t>=&gt;</a:t>
            </a:r>
            <a:r>
              <a:rPr lang="en-US" altLang="ja-JP" dirty="0" smtClean="0">
                <a:solidFill>
                  <a:srgbClr val="FF0000"/>
                </a:solidFill>
              </a:rPr>
              <a:t>Temporal memory linkage</a:t>
            </a:r>
            <a:endParaRPr kumimoji="1" lang="en-US" altLang="ja-JP" dirty="0">
              <a:solidFill>
                <a:srgbClr val="FF0000"/>
              </a:solidFill>
            </a:endParaRPr>
          </a:p>
          <a:p>
            <a:endParaRPr kumimoji="1" lang="en-US" altLang="ja-JP" dirty="0" smtClean="0"/>
          </a:p>
        </p:txBody>
      </p:sp>
    </p:spTree>
    <p:extLst>
      <p:ext uri="{BB962C8B-B14F-4D97-AF65-F5344CB8AC3E}">
        <p14:creationId xmlns:p14="http://schemas.microsoft.com/office/powerpoint/2010/main" val="15390941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Temporal memory linkage</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リンク行列</a:t>
            </a:r>
            <a:r>
              <a:rPr kumimoji="1" lang="en-US" altLang="ja-JP" dirty="0" smtClean="0"/>
              <a:t>L (N</a:t>
            </a:r>
            <a:r>
              <a:rPr lang="en-US" altLang="ja-JP" dirty="0" smtClean="0"/>
              <a:t>×N)</a:t>
            </a:r>
            <a:r>
              <a:rPr kumimoji="1" lang="ja-JP" altLang="en-US" dirty="0" smtClean="0"/>
              <a:t>を記録する</a:t>
            </a:r>
            <a:endParaRPr kumimoji="1" lang="en-US" altLang="ja-JP" dirty="0" smtClean="0"/>
          </a:p>
          <a:p>
            <a:r>
              <a:rPr lang="en-US" altLang="ja-JP" dirty="0" smtClean="0"/>
              <a:t>L[</a:t>
            </a:r>
            <a:r>
              <a:rPr lang="en-US" altLang="ja-JP" dirty="0" err="1" smtClean="0"/>
              <a:t>i</a:t>
            </a:r>
            <a:r>
              <a:rPr lang="en-US" altLang="ja-JP" dirty="0" smtClean="0"/>
              <a:t>, j]</a:t>
            </a:r>
            <a:r>
              <a:rPr lang="ja-JP" altLang="en-US" dirty="0" smtClean="0"/>
              <a:t>：</a:t>
            </a:r>
            <a:r>
              <a:rPr lang="en-US" altLang="ja-JP" dirty="0" err="1" smtClean="0"/>
              <a:t>i</a:t>
            </a:r>
            <a:r>
              <a:rPr lang="ja-JP" altLang="en-US" dirty="0" smtClean="0"/>
              <a:t>のあとに</a:t>
            </a:r>
            <a:r>
              <a:rPr lang="en-US" altLang="ja-JP" dirty="0" smtClean="0"/>
              <a:t>j</a:t>
            </a:r>
            <a:r>
              <a:rPr lang="ja-JP" altLang="en-US" dirty="0" smtClean="0"/>
              <a:t>が書き込まれた場合に</a:t>
            </a:r>
            <a:r>
              <a:rPr lang="en-US" altLang="ja-JP" dirty="0" smtClean="0"/>
              <a:t>1</a:t>
            </a:r>
            <a:r>
              <a:rPr lang="ja-JP" altLang="en-US" dirty="0" smtClean="0"/>
              <a:t>に近く，そうでない場合に</a:t>
            </a:r>
            <a:r>
              <a:rPr lang="en-US" altLang="ja-JP" dirty="0" smtClean="0"/>
              <a:t>0</a:t>
            </a:r>
            <a:r>
              <a:rPr lang="ja-JP" altLang="en-US" dirty="0" smtClean="0"/>
              <a:t>に近くなるような行列</a:t>
            </a:r>
            <a:endParaRPr lang="en-US" altLang="ja-JP" dirty="0" smtClean="0"/>
          </a:p>
          <a:p>
            <a:endParaRPr lang="en-US" altLang="ja-JP" dirty="0" smtClean="0"/>
          </a:p>
          <a:p>
            <a:r>
              <a:rPr lang="ja-JP" altLang="en-US" dirty="0" smtClean="0"/>
              <a:t>この</a:t>
            </a:r>
            <a:r>
              <a:rPr lang="ja-JP" altLang="en-US" dirty="0" smtClean="0"/>
              <a:t>ような行列を用意できれば，</a:t>
            </a:r>
            <a:endParaRPr lang="en-US" altLang="ja-JP" dirty="0" smtClean="0"/>
          </a:p>
          <a:p>
            <a:pPr lvl="1"/>
            <a:r>
              <a:rPr lang="en-US" altLang="ja-JP" dirty="0" smtClean="0"/>
              <a:t>f = Lw</a:t>
            </a:r>
            <a:r>
              <a:rPr lang="en-US" altLang="ja-JP" baseline="-25000" dirty="0" smtClean="0"/>
              <a:t>t-1</a:t>
            </a:r>
            <a:r>
              <a:rPr lang="ja-JP" altLang="en-US" dirty="0" smtClean="0"/>
              <a:t>は時刻</a:t>
            </a:r>
            <a:r>
              <a:rPr lang="en-US" altLang="ja-JP" dirty="0" smtClean="0"/>
              <a:t>t-1</a:t>
            </a:r>
            <a:r>
              <a:rPr lang="ja-JP" altLang="en-US" dirty="0" smtClean="0"/>
              <a:t>で注目されていた位置の次に書き込まれた位置に注目を移動させる</a:t>
            </a:r>
            <a:endParaRPr lang="en-US" altLang="ja-JP" dirty="0" smtClean="0"/>
          </a:p>
          <a:p>
            <a:pPr lvl="1"/>
            <a:r>
              <a:rPr lang="en-US" altLang="ja-JP" dirty="0" smtClean="0"/>
              <a:t>b = L</a:t>
            </a:r>
            <a:r>
              <a:rPr lang="en-US" altLang="ja-JP" baseline="30000" dirty="0" smtClean="0"/>
              <a:t>T</a:t>
            </a:r>
            <a:r>
              <a:rPr lang="en-US" altLang="ja-JP" dirty="0" smtClean="0"/>
              <a:t>w</a:t>
            </a:r>
            <a:r>
              <a:rPr lang="en-US" altLang="ja-JP" baseline="-25000" dirty="0" smtClean="0"/>
              <a:t>t-1</a:t>
            </a:r>
            <a:r>
              <a:rPr lang="ja-JP" altLang="en-US" dirty="0"/>
              <a:t>は時刻</a:t>
            </a:r>
            <a:r>
              <a:rPr lang="en-US" altLang="ja-JP" dirty="0"/>
              <a:t>t-1</a:t>
            </a:r>
            <a:r>
              <a:rPr lang="ja-JP" altLang="en-US" dirty="0"/>
              <a:t>で注目されていた位置</a:t>
            </a:r>
            <a:r>
              <a:rPr lang="ja-JP" altLang="en-US" dirty="0" smtClean="0"/>
              <a:t>の前に</a:t>
            </a:r>
            <a:r>
              <a:rPr lang="ja-JP" altLang="en-US" dirty="0"/>
              <a:t>書き込まれた位置に注目を移動させる　</a:t>
            </a:r>
            <a:endParaRPr lang="ja-JP" altLang="en-US" baseline="-25000" dirty="0"/>
          </a:p>
          <a:p>
            <a:endParaRPr kumimoji="1" lang="ja-JP" altLang="en-US" baseline="-25000" dirty="0"/>
          </a:p>
        </p:txBody>
      </p:sp>
    </p:spTree>
    <p:extLst>
      <p:ext uri="{BB962C8B-B14F-4D97-AF65-F5344CB8AC3E}">
        <p14:creationId xmlns:p14="http://schemas.microsoft.com/office/powerpoint/2010/main" val="1696335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Temporal memory linkage</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どうやってそのような行列を</a:t>
            </a:r>
            <a:r>
              <a:rPr lang="en-US" altLang="ja-JP" dirty="0" smtClean="0"/>
              <a:t>(</a:t>
            </a:r>
            <a:r>
              <a:rPr lang="ja-JP" altLang="en-US" dirty="0" smtClean="0"/>
              <a:t>微分可能な形で</a:t>
            </a:r>
            <a:r>
              <a:rPr lang="en-US" altLang="ja-JP" dirty="0" smtClean="0"/>
              <a:t>?)</a:t>
            </a:r>
            <a:r>
              <a:rPr kumimoji="1" lang="ja-JP" altLang="en-US" dirty="0" smtClean="0"/>
              <a:t>用意するか？</a:t>
            </a:r>
            <a:r>
              <a:rPr kumimoji="1" lang="en-US" altLang="ja-JP" dirty="0" smtClean="0"/>
              <a:t/>
            </a:r>
            <a:br>
              <a:rPr kumimoji="1" lang="en-US" altLang="ja-JP" dirty="0" smtClean="0"/>
            </a:br>
            <a:r>
              <a:rPr kumimoji="1" lang="en-US" altLang="ja-JP" dirty="0" smtClean="0"/>
              <a:t>=&gt;</a:t>
            </a:r>
            <a:r>
              <a:rPr kumimoji="1" lang="ja-JP" altLang="en-US" dirty="0" smtClean="0"/>
              <a:t>ごめんなさい</a:t>
            </a:r>
            <a:endParaRPr kumimoji="1" lang="en-US" altLang="ja-JP" dirty="0" smtClean="0"/>
          </a:p>
          <a:p>
            <a:endParaRPr lang="en-US" altLang="ja-JP" dirty="0"/>
          </a:p>
          <a:p>
            <a:endParaRPr kumimoji="1" lang="ja-JP" altLang="en-US" dirty="0"/>
          </a:p>
        </p:txBody>
      </p:sp>
      <p:pic>
        <p:nvPicPr>
          <p:cNvPr id="4" name="図 3"/>
          <p:cNvPicPr>
            <a:picLocks noChangeAspect="1"/>
          </p:cNvPicPr>
          <p:nvPr/>
        </p:nvPicPr>
        <p:blipFill>
          <a:blip r:embed="rId2"/>
          <a:stretch>
            <a:fillRect/>
          </a:stretch>
        </p:blipFill>
        <p:spPr>
          <a:xfrm>
            <a:off x="1805899" y="2176480"/>
            <a:ext cx="6578600" cy="4597401"/>
          </a:xfrm>
          <a:prstGeom prst="rect">
            <a:avLst/>
          </a:prstGeom>
          <a:ln>
            <a:solidFill>
              <a:srgbClr val="062640"/>
            </a:solidFill>
          </a:ln>
        </p:spPr>
      </p:pic>
      <p:sp>
        <p:nvSpPr>
          <p:cNvPr id="5" name="テキスト ボックス 4"/>
          <p:cNvSpPr txBox="1"/>
          <p:nvPr/>
        </p:nvSpPr>
        <p:spPr>
          <a:xfrm>
            <a:off x="8502327" y="5940505"/>
            <a:ext cx="3372189" cy="646331"/>
          </a:xfrm>
          <a:prstGeom prst="rect">
            <a:avLst/>
          </a:prstGeom>
          <a:noFill/>
        </p:spPr>
        <p:txBody>
          <a:bodyPr wrap="square" rtlCol="0">
            <a:spAutoFit/>
          </a:bodyPr>
          <a:lstStyle/>
          <a:p>
            <a:r>
              <a:rPr kumimoji="1" lang="en-US" altLang="ja-JP" dirty="0" smtClean="0"/>
              <a:t>In Methods,</a:t>
            </a:r>
            <a:br>
              <a:rPr kumimoji="1" lang="en-US" altLang="ja-JP" dirty="0" smtClean="0"/>
            </a:br>
            <a:r>
              <a:rPr kumimoji="1" lang="en-US" altLang="ja-JP" dirty="0" smtClean="0"/>
              <a:t> “Temporal Memory Linkage”</a:t>
            </a:r>
            <a:endParaRPr kumimoji="1" lang="ja-JP" altLang="en-US" dirty="0"/>
          </a:p>
        </p:txBody>
      </p:sp>
    </p:spTree>
    <p:extLst>
      <p:ext uri="{BB962C8B-B14F-4D97-AF65-F5344CB8AC3E}">
        <p14:creationId xmlns:p14="http://schemas.microsoft.com/office/powerpoint/2010/main" val="291981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読み込み場所の</a:t>
            </a:r>
            <a:r>
              <a:rPr kumimoji="1" lang="en-US" altLang="ja-JP" dirty="0" smtClean="0"/>
              <a:t>Addressing</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以上をまとめて，</a:t>
            </a:r>
            <a:r>
              <a:rPr kumimoji="1" lang="ja-JP" altLang="en-US" u="sng" dirty="0" smtClean="0"/>
              <a:t>次の</a:t>
            </a:r>
            <a:r>
              <a:rPr kumimoji="1" lang="en-US" altLang="ja-JP" u="sng" dirty="0" smtClean="0"/>
              <a:t>3</a:t>
            </a:r>
            <a:r>
              <a:rPr kumimoji="1" lang="ja-JP" altLang="en-US" u="sng" dirty="0" smtClean="0"/>
              <a:t>つ</a:t>
            </a:r>
            <a:r>
              <a:rPr kumimoji="1" lang="ja-JP" altLang="en-US" dirty="0" smtClean="0"/>
              <a:t>を考慮して読み込み場所を決定</a:t>
            </a:r>
            <a:endParaRPr kumimoji="1" lang="en-US" altLang="ja-JP" dirty="0" smtClean="0"/>
          </a:p>
          <a:p>
            <a:pPr lvl="1"/>
            <a:r>
              <a:rPr lang="en-US" altLang="ja-JP" dirty="0"/>
              <a:t>c</a:t>
            </a:r>
            <a:r>
              <a:rPr lang="en-US" altLang="ja-JP" dirty="0" smtClean="0"/>
              <a:t>: </a:t>
            </a:r>
            <a:r>
              <a:rPr lang="ja-JP" altLang="en-US" dirty="0" smtClean="0"/>
              <a:t>メモリと読込みキー</a:t>
            </a:r>
            <a:r>
              <a:rPr lang="en-US" altLang="ja-JP" dirty="0" err="1" smtClean="0"/>
              <a:t>k</a:t>
            </a:r>
            <a:r>
              <a:rPr lang="en-US" altLang="ja-JP" baseline="30000" dirty="0" err="1" smtClean="0"/>
              <a:t>r</a:t>
            </a:r>
            <a:r>
              <a:rPr lang="ja-JP" altLang="en-US" dirty="0" smtClean="0"/>
              <a:t>の類似度による重み</a:t>
            </a:r>
            <a:endParaRPr lang="en-US" altLang="ja-JP" dirty="0" smtClean="0"/>
          </a:p>
          <a:p>
            <a:pPr lvl="1"/>
            <a:r>
              <a:rPr lang="en-US" altLang="ja-JP" dirty="0" smtClean="0"/>
              <a:t>b: 1</a:t>
            </a:r>
            <a:r>
              <a:rPr lang="ja-JP" altLang="en-US" dirty="0" smtClean="0"/>
              <a:t>つ前に注目が集まっていたアドレスの</a:t>
            </a:r>
            <a:r>
              <a:rPr lang="en-US" altLang="ja-JP" dirty="0" smtClean="0"/>
              <a:t>1</a:t>
            </a:r>
            <a:r>
              <a:rPr lang="ja-JP" altLang="en-US" dirty="0" smtClean="0"/>
              <a:t>つ前に書き込まれた場所への重み</a:t>
            </a:r>
            <a:endParaRPr lang="en-US" altLang="ja-JP" dirty="0" smtClean="0"/>
          </a:p>
          <a:p>
            <a:pPr lvl="1"/>
            <a:r>
              <a:rPr lang="en-US" altLang="ja-JP" dirty="0" smtClean="0"/>
              <a:t>f: 1</a:t>
            </a:r>
            <a:r>
              <a:rPr lang="ja-JP" altLang="en-US" dirty="0"/>
              <a:t>つ前に注目が集まっていたアドレスの</a:t>
            </a:r>
            <a:r>
              <a:rPr lang="en-US" altLang="ja-JP" dirty="0"/>
              <a:t>1</a:t>
            </a:r>
            <a:r>
              <a:rPr lang="ja-JP" altLang="en-US" dirty="0" smtClean="0"/>
              <a:t>つ後に</a:t>
            </a:r>
            <a:r>
              <a:rPr lang="ja-JP" altLang="en-US" dirty="0"/>
              <a:t>書き込まれた場所への</a:t>
            </a:r>
            <a:r>
              <a:rPr lang="ja-JP" altLang="en-US" dirty="0" smtClean="0"/>
              <a:t>重み</a:t>
            </a:r>
            <a:endParaRPr lang="en-US" altLang="ja-JP" dirty="0" smtClean="0"/>
          </a:p>
          <a:p>
            <a:r>
              <a:rPr kumimoji="1" lang="ja-JP" altLang="en-US" dirty="0" smtClean="0"/>
              <a:t>これらを混合するパラメタ</a:t>
            </a:r>
            <a:r>
              <a:rPr kumimoji="1" lang="en-US" altLang="ja-JP" dirty="0" smtClean="0"/>
              <a:t>π</a:t>
            </a:r>
            <a:r>
              <a:rPr lang="ja-JP" altLang="en-US" dirty="0" smtClean="0"/>
              <a:t>も</a:t>
            </a:r>
            <a:r>
              <a:rPr lang="en-US" altLang="ja-JP" dirty="0" smtClean="0"/>
              <a:t>controller</a:t>
            </a:r>
            <a:r>
              <a:rPr lang="ja-JP" altLang="en-US" dirty="0" smtClean="0"/>
              <a:t>から出力</a:t>
            </a:r>
            <a:endParaRPr lang="en-US" altLang="ja-JP" dirty="0" smtClean="0"/>
          </a:p>
          <a:p>
            <a:pPr lvl="1"/>
            <a:r>
              <a:rPr lang="en-US" altLang="ja-JP" dirty="0" smtClean="0"/>
              <a:t>π=</a:t>
            </a:r>
            <a:r>
              <a:rPr lang="en-US" altLang="ja-JP" dirty="0" err="1" smtClean="0"/>
              <a:t>softmax</a:t>
            </a:r>
            <a:r>
              <a:rPr lang="en-US" altLang="ja-JP" dirty="0" smtClean="0"/>
              <a:t>(.)</a:t>
            </a:r>
            <a:r>
              <a:rPr lang="ja-JP" altLang="en-US" dirty="0" smtClean="0"/>
              <a:t>なので，実質的にはほぼ</a:t>
            </a:r>
            <a:r>
              <a:rPr lang="en-US" altLang="ja-JP" dirty="0" smtClean="0"/>
              <a:t>one-hot</a:t>
            </a:r>
            <a:br>
              <a:rPr lang="en-US" altLang="ja-JP" dirty="0" smtClean="0"/>
            </a:br>
            <a:r>
              <a:rPr lang="en-US" altLang="ja-JP" dirty="0" smtClean="0"/>
              <a:t>=&gt;</a:t>
            </a:r>
            <a:r>
              <a:rPr lang="ja-JP" altLang="en-US" dirty="0" smtClean="0"/>
              <a:t>読み込みモードとして機能する</a:t>
            </a:r>
            <a:endParaRPr kumimoji="1" lang="ja-JP" altLang="en-US" dirty="0"/>
          </a:p>
        </p:txBody>
      </p:sp>
      <p:pic>
        <p:nvPicPr>
          <p:cNvPr id="4" name="図 3"/>
          <p:cNvPicPr>
            <a:picLocks noChangeAspect="1"/>
          </p:cNvPicPr>
          <p:nvPr/>
        </p:nvPicPr>
        <p:blipFill>
          <a:blip r:embed="rId2"/>
          <a:stretch>
            <a:fillRect/>
          </a:stretch>
        </p:blipFill>
        <p:spPr>
          <a:xfrm>
            <a:off x="3464158" y="5585065"/>
            <a:ext cx="5409184" cy="726859"/>
          </a:xfrm>
          <a:prstGeom prst="rect">
            <a:avLst/>
          </a:prstGeom>
        </p:spPr>
      </p:pic>
    </p:spTree>
    <p:extLst>
      <p:ext uri="{BB962C8B-B14F-4D97-AF65-F5344CB8AC3E}">
        <p14:creationId xmlns:p14="http://schemas.microsoft.com/office/powerpoint/2010/main" val="317620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書き込み場所の</a:t>
            </a:r>
            <a:r>
              <a:rPr kumimoji="1" lang="en-US" altLang="ja-JP" dirty="0" smtClean="0"/>
              <a:t>Addressing</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Content-Based + </a:t>
            </a:r>
            <a:r>
              <a:rPr lang="en-US" altLang="ja-JP" dirty="0">
                <a:solidFill>
                  <a:schemeClr val="accent5"/>
                </a:solidFill>
              </a:rPr>
              <a:t>Dynamic memory </a:t>
            </a:r>
            <a:r>
              <a:rPr lang="en-US" altLang="ja-JP" dirty="0" smtClean="0">
                <a:solidFill>
                  <a:schemeClr val="accent5"/>
                </a:solidFill>
              </a:rPr>
              <a:t>allocation</a:t>
            </a:r>
          </a:p>
          <a:p>
            <a:endParaRPr kumimoji="1" lang="en-US" altLang="ja-JP" dirty="0">
              <a:solidFill>
                <a:schemeClr val="accent5"/>
              </a:solidFill>
            </a:endParaRPr>
          </a:p>
          <a:p>
            <a:endParaRPr kumimoji="1" lang="ja-JP" altLang="en-US" dirty="0"/>
          </a:p>
        </p:txBody>
      </p:sp>
    </p:spTree>
    <p:extLst>
      <p:ext uri="{BB962C8B-B14F-4D97-AF65-F5344CB8AC3E}">
        <p14:creationId xmlns:p14="http://schemas.microsoft.com/office/powerpoint/2010/main" val="3803493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Dynamic Memory Allocation in Computers</a:t>
            </a:r>
            <a:endParaRPr kumimoji="1" lang="ja-JP" altLang="en-US" dirty="0"/>
          </a:p>
        </p:txBody>
      </p:sp>
      <p:pic>
        <p:nvPicPr>
          <p:cNvPr id="4" name="図 3"/>
          <p:cNvPicPr>
            <a:picLocks noChangeAspect="1"/>
          </p:cNvPicPr>
          <p:nvPr/>
        </p:nvPicPr>
        <p:blipFill>
          <a:blip r:embed="rId2"/>
          <a:stretch>
            <a:fillRect/>
          </a:stretch>
        </p:blipFill>
        <p:spPr>
          <a:xfrm>
            <a:off x="1943100" y="1742749"/>
            <a:ext cx="8305800" cy="2705100"/>
          </a:xfrm>
          <a:prstGeom prst="rect">
            <a:avLst/>
          </a:prstGeom>
          <a:ln>
            <a:solidFill>
              <a:schemeClr val="accent6"/>
            </a:solidFill>
          </a:ln>
        </p:spPr>
      </p:pic>
      <p:sp>
        <p:nvSpPr>
          <p:cNvPr id="5" name="テキスト ボックス 4"/>
          <p:cNvSpPr txBox="1"/>
          <p:nvPr/>
        </p:nvSpPr>
        <p:spPr>
          <a:xfrm>
            <a:off x="8204495" y="4539508"/>
            <a:ext cx="2044405" cy="400110"/>
          </a:xfrm>
          <a:prstGeom prst="rect">
            <a:avLst/>
          </a:prstGeom>
          <a:noFill/>
        </p:spPr>
        <p:txBody>
          <a:bodyPr wrap="none" rtlCol="0">
            <a:spAutoFit/>
          </a:bodyPr>
          <a:lstStyle/>
          <a:p>
            <a:r>
              <a:rPr lang="en-US" altLang="ja-JP" sz="2000" dirty="0" smtClean="0">
                <a:latin typeface="+mj-ea"/>
                <a:ea typeface="+mj-ea"/>
              </a:rPr>
              <a:t>from</a:t>
            </a:r>
            <a:r>
              <a:rPr kumimoji="1" lang="en-US" altLang="ja-JP" sz="2000" dirty="0" smtClean="0">
                <a:latin typeface="+mj-ea"/>
                <a:ea typeface="+mj-ea"/>
              </a:rPr>
              <a:t> </a:t>
            </a:r>
            <a:r>
              <a:rPr kumimoji="1" lang="en-US" altLang="ja-JP" sz="2000" dirty="0" err="1" smtClean="0">
                <a:latin typeface="+mj-ea"/>
                <a:ea typeface="+mj-ea"/>
              </a:rPr>
              <a:t>wikipedia</a:t>
            </a:r>
            <a:endParaRPr kumimoji="1" lang="ja-JP" altLang="en-US" sz="2000" dirty="0">
              <a:latin typeface="+mj-ea"/>
              <a:ea typeface="+mj-ea"/>
            </a:endParaRPr>
          </a:p>
        </p:txBody>
      </p:sp>
      <p:sp>
        <p:nvSpPr>
          <p:cNvPr id="6" name="コンテンツ プレースホルダー 2"/>
          <p:cNvSpPr>
            <a:spLocks noGrp="1"/>
          </p:cNvSpPr>
          <p:nvPr>
            <p:ph idx="1"/>
          </p:nvPr>
        </p:nvSpPr>
        <p:spPr>
          <a:xfrm>
            <a:off x="346193" y="5198330"/>
            <a:ext cx="11645115" cy="1329470"/>
          </a:xfrm>
        </p:spPr>
        <p:txBody>
          <a:bodyPr>
            <a:normAutofit/>
          </a:bodyPr>
          <a:lstStyle/>
          <a:p>
            <a:pPr marL="0" indent="0" algn="ctr">
              <a:buNone/>
            </a:pPr>
            <a:r>
              <a:rPr lang="en-US" altLang="ja-JP" dirty="0" smtClean="0"/>
              <a:t>DNC</a:t>
            </a:r>
            <a:r>
              <a:rPr lang="ja-JP" altLang="en-US" dirty="0" smtClean="0"/>
              <a:t>でも同様の仕組みを導入</a:t>
            </a:r>
            <a:endParaRPr kumimoji="1" lang="ja-JP" altLang="en-US" dirty="0"/>
          </a:p>
        </p:txBody>
      </p:sp>
    </p:spTree>
    <p:extLst>
      <p:ext uri="{BB962C8B-B14F-4D97-AF65-F5344CB8AC3E}">
        <p14:creationId xmlns:p14="http://schemas.microsoft.com/office/powerpoint/2010/main" val="822257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Dynamic Memor</a:t>
            </a:r>
            <a:r>
              <a:rPr lang="en-US" altLang="ja-JP" dirty="0" smtClean="0"/>
              <a:t>y Allocation in DNC</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必要に応じてメモリを開放して，割り当てる操作を微分可能な形で実現</a:t>
            </a:r>
            <a:endParaRPr lang="en-US" altLang="ja-JP" dirty="0"/>
          </a:p>
          <a:p>
            <a:pPr lvl="1"/>
            <a:r>
              <a:rPr lang="en-US" altLang="ja-JP" dirty="0"/>
              <a:t>m</a:t>
            </a:r>
            <a:r>
              <a:rPr lang="en-US" altLang="ja-JP" dirty="0" smtClean="0"/>
              <a:t>emory usage vector u</a:t>
            </a:r>
            <a:r>
              <a:rPr lang="ja-JP" altLang="en-US" dirty="0" smtClean="0"/>
              <a:t>を使って使われてない場所を表現</a:t>
            </a:r>
            <a:endParaRPr lang="en-US" altLang="ja-JP" dirty="0"/>
          </a:p>
          <a:p>
            <a:pPr marL="0" indent="0">
              <a:buNone/>
            </a:pPr>
            <a:endParaRPr kumimoji="1" lang="en-US" altLang="ja-JP" dirty="0" smtClean="0"/>
          </a:p>
          <a:p>
            <a:r>
              <a:rPr lang="en-US" altLang="ja-JP" dirty="0" err="1" smtClean="0"/>
              <a:t>u</a:t>
            </a:r>
            <a:r>
              <a:rPr lang="en-US" altLang="ja-JP" baseline="-25000" dirty="0" err="1" smtClean="0"/>
              <a:t>t</a:t>
            </a:r>
            <a:r>
              <a:rPr lang="en-US" altLang="ja-JP" dirty="0" smtClean="0"/>
              <a:t>: memory usage vector</a:t>
            </a:r>
          </a:p>
          <a:p>
            <a:pPr lvl="1"/>
            <a:r>
              <a:rPr lang="ja-JP" altLang="en-US" dirty="0" smtClean="0"/>
              <a:t>時刻</a:t>
            </a:r>
            <a:r>
              <a:rPr lang="en-US" altLang="ja-JP" dirty="0" smtClean="0"/>
              <a:t>t</a:t>
            </a:r>
            <a:r>
              <a:rPr lang="ja-JP" altLang="en-US" dirty="0" smtClean="0"/>
              <a:t>におけるメモリの使用状況</a:t>
            </a:r>
            <a:endParaRPr lang="en-US" altLang="ja-JP" dirty="0"/>
          </a:p>
          <a:p>
            <a:pPr lvl="1"/>
            <a:r>
              <a:rPr lang="en-US" altLang="ja-JP" dirty="0" smtClean="0"/>
              <a:t>0</a:t>
            </a:r>
            <a:r>
              <a:rPr lang="ja-JP" altLang="en-US" dirty="0" smtClean="0"/>
              <a:t>に近ければ使われておらず，</a:t>
            </a:r>
            <a:r>
              <a:rPr lang="en-US" altLang="ja-JP" dirty="0" smtClean="0"/>
              <a:t>1</a:t>
            </a:r>
            <a:r>
              <a:rPr lang="ja-JP" altLang="en-US" dirty="0" smtClean="0"/>
              <a:t>に近ければ使われている</a:t>
            </a:r>
            <a:endParaRPr lang="en-US" altLang="ja-JP" dirty="0" smtClean="0"/>
          </a:p>
          <a:p>
            <a:pPr lvl="1"/>
            <a:r>
              <a:rPr lang="ja-JP" altLang="en-US" dirty="0" smtClean="0"/>
              <a:t>書き込むたびに</a:t>
            </a:r>
            <a:r>
              <a:rPr lang="en-US" altLang="ja-JP" dirty="0" smtClean="0"/>
              <a:t>1</a:t>
            </a:r>
            <a:r>
              <a:rPr lang="ja-JP" altLang="en-US" dirty="0" smtClean="0"/>
              <a:t>に近づき，</a:t>
            </a:r>
            <a:r>
              <a:rPr lang="en-US" altLang="ja-JP" dirty="0" smtClean="0"/>
              <a:t>free gate</a:t>
            </a:r>
            <a:r>
              <a:rPr lang="en-US" altLang="ja-JP" dirty="0"/>
              <a:t> </a:t>
            </a:r>
            <a:r>
              <a:rPr lang="en-US" altLang="ja-JP" dirty="0" smtClean="0"/>
              <a:t>f</a:t>
            </a:r>
            <a:r>
              <a:rPr lang="ja-JP" altLang="en-US" dirty="0" smtClean="0"/>
              <a:t>により</a:t>
            </a:r>
            <a:r>
              <a:rPr lang="en-US" altLang="ja-JP" dirty="0" smtClean="0"/>
              <a:t>0</a:t>
            </a:r>
            <a:r>
              <a:rPr lang="ja-JP" altLang="en-US" dirty="0" smtClean="0"/>
              <a:t>に近づく</a:t>
            </a:r>
            <a:endParaRPr lang="en-US" altLang="ja-JP" dirty="0" smtClean="0"/>
          </a:p>
          <a:p>
            <a:pPr marL="0" indent="0">
              <a:buNone/>
            </a:pPr>
            <a:endParaRPr lang="en-US" altLang="ja-JP" dirty="0" smtClean="0"/>
          </a:p>
          <a:p>
            <a:r>
              <a:rPr lang="en-US" altLang="ja-JP" dirty="0" smtClean="0"/>
              <a:t>f</a:t>
            </a:r>
            <a:r>
              <a:rPr lang="en-US" altLang="ja-JP" baseline="30000" dirty="0" smtClean="0"/>
              <a:t>i</a:t>
            </a:r>
            <a:r>
              <a:rPr lang="en-US" altLang="ja-JP" baseline="-25000" dirty="0" smtClean="0"/>
              <a:t>t</a:t>
            </a:r>
            <a:r>
              <a:rPr lang="en-US" altLang="ja-JP" dirty="0" smtClean="0"/>
              <a:t>: free gates (controller</a:t>
            </a:r>
            <a:r>
              <a:rPr lang="ja-JP" altLang="en-US" dirty="0" smtClean="0"/>
              <a:t>が出力</a:t>
            </a:r>
            <a:r>
              <a:rPr lang="en-US" altLang="ja-JP" dirty="0" smtClean="0"/>
              <a:t>) </a:t>
            </a:r>
          </a:p>
          <a:p>
            <a:pPr lvl="1"/>
            <a:r>
              <a:rPr lang="ja-JP" altLang="en-US" dirty="0" smtClean="0"/>
              <a:t>ヘッダ</a:t>
            </a:r>
            <a:r>
              <a:rPr lang="en-US" altLang="ja-JP" dirty="0" err="1" smtClean="0"/>
              <a:t>i</a:t>
            </a:r>
            <a:r>
              <a:rPr lang="ja-JP" altLang="en-US" dirty="0" smtClean="0"/>
              <a:t>が時刻</a:t>
            </a:r>
            <a:r>
              <a:rPr lang="en-US" altLang="ja-JP" dirty="0" smtClean="0"/>
              <a:t>t</a:t>
            </a:r>
            <a:r>
              <a:rPr lang="ja-JP" altLang="en-US" dirty="0" smtClean="0"/>
              <a:t>に読み込んだ場所を開放してよいか</a:t>
            </a:r>
            <a:endParaRPr lang="en-US" altLang="ja-JP" dirty="0" smtClean="0"/>
          </a:p>
          <a:p>
            <a:pPr lvl="1"/>
            <a:endParaRPr lang="en-US" altLang="ja-JP" dirty="0" smtClean="0"/>
          </a:p>
          <a:p>
            <a:pPr lvl="1"/>
            <a:endParaRPr lang="en-US" altLang="ja-JP" dirty="0"/>
          </a:p>
          <a:p>
            <a:endParaRPr kumimoji="1" lang="ja-JP" altLang="en-US" dirty="0"/>
          </a:p>
        </p:txBody>
      </p:sp>
    </p:spTree>
    <p:extLst>
      <p:ext uri="{BB962C8B-B14F-4D97-AF65-F5344CB8AC3E}">
        <p14:creationId xmlns:p14="http://schemas.microsoft.com/office/powerpoint/2010/main" val="520669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en-US" dirty="0" smtClean="0"/>
              <a:t>書き込み</a:t>
            </a:r>
            <a:r>
              <a:rPr lang="ja-JP" altLang="en-US" dirty="0" smtClean="0"/>
              <a:t>場所</a:t>
            </a:r>
            <a:r>
              <a:rPr lang="ja-JP" altLang="en-US" dirty="0"/>
              <a:t>の</a:t>
            </a:r>
            <a:r>
              <a:rPr lang="en-US" altLang="ja-JP" dirty="0"/>
              <a:t>Addressing</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u</a:t>
            </a:r>
            <a:r>
              <a:rPr lang="ja-JP" altLang="en-US" dirty="0" smtClean="0"/>
              <a:t>を元に計算した</a:t>
            </a:r>
            <a:r>
              <a:rPr lang="en-US" altLang="ja-JP" dirty="0" smtClean="0"/>
              <a:t>allocation vector a</a:t>
            </a:r>
            <a:r>
              <a:rPr lang="ja-JP" altLang="en-US" dirty="0" smtClean="0"/>
              <a:t>と，書き込みヘッド用のキー</a:t>
            </a:r>
            <a:r>
              <a:rPr lang="en-US" altLang="ja-JP" dirty="0" smtClean="0"/>
              <a:t>k</a:t>
            </a:r>
            <a:r>
              <a:rPr lang="en-US" altLang="ja-JP" baseline="30000" dirty="0" smtClean="0"/>
              <a:t>w</a:t>
            </a:r>
            <a:r>
              <a:rPr lang="ja-JP" altLang="en-US" dirty="0" smtClean="0"/>
              <a:t>を元に計算した</a:t>
            </a:r>
            <a:r>
              <a:rPr lang="en-US" altLang="ja-JP" dirty="0" smtClean="0"/>
              <a:t>content weight vector c</a:t>
            </a:r>
            <a:r>
              <a:rPr lang="ja-JP" altLang="en-US" dirty="0" smtClean="0"/>
              <a:t>にの重み和により計算</a:t>
            </a:r>
            <a:endParaRPr lang="en-US" altLang="ja-JP" dirty="0" smtClean="0"/>
          </a:p>
          <a:p>
            <a:pPr lvl="1"/>
            <a:r>
              <a:rPr kumimoji="1" lang="en-US" altLang="ja-JP" dirty="0" smtClean="0"/>
              <a:t>a</a:t>
            </a:r>
            <a:r>
              <a:rPr kumimoji="1" lang="ja-JP" altLang="en-US" dirty="0" smtClean="0"/>
              <a:t>は</a:t>
            </a:r>
            <a:r>
              <a:rPr kumimoji="1" lang="en-US" altLang="ja-JP" dirty="0" smtClean="0"/>
              <a:t>memory usage vector</a:t>
            </a:r>
            <a:r>
              <a:rPr kumimoji="1" lang="ja-JP" altLang="en-US" dirty="0" smtClean="0"/>
              <a:t>に応じて作られるベクトル，使用度が小さい場所で</a:t>
            </a:r>
            <a:r>
              <a:rPr kumimoji="1" lang="en-US" altLang="ja-JP" dirty="0" smtClean="0"/>
              <a:t>1</a:t>
            </a:r>
            <a:r>
              <a:rPr kumimoji="1" lang="ja-JP" altLang="en-US" dirty="0" smtClean="0"/>
              <a:t>になるようなベクトル</a:t>
            </a:r>
            <a:endParaRPr kumimoji="1" lang="en-US" altLang="ja-JP" dirty="0" smtClean="0"/>
          </a:p>
          <a:p>
            <a:endParaRPr kumimoji="1" lang="en-US" altLang="ja-JP" dirty="0" smtClean="0"/>
          </a:p>
          <a:p>
            <a:r>
              <a:rPr lang="en-US" altLang="ja-JP" dirty="0" smtClean="0"/>
              <a:t>c</a:t>
            </a:r>
            <a:r>
              <a:rPr lang="ja-JP" altLang="en-US" dirty="0" smtClean="0"/>
              <a:t>と</a:t>
            </a:r>
            <a:r>
              <a:rPr lang="en-US" altLang="ja-JP" dirty="0" smtClean="0"/>
              <a:t>a</a:t>
            </a:r>
            <a:r>
              <a:rPr lang="ja-JP" altLang="en-US" dirty="0" smtClean="0"/>
              <a:t>の混合はゲートにより調整</a:t>
            </a:r>
            <a:endParaRPr kumimoji="1" lang="ja-JP" altLang="en-US" dirty="0"/>
          </a:p>
        </p:txBody>
      </p:sp>
      <p:pic>
        <p:nvPicPr>
          <p:cNvPr id="4" name="図 3"/>
          <p:cNvPicPr>
            <a:picLocks noChangeAspect="1"/>
          </p:cNvPicPr>
          <p:nvPr/>
        </p:nvPicPr>
        <p:blipFill>
          <a:blip r:embed="rId2"/>
          <a:stretch>
            <a:fillRect/>
          </a:stretch>
        </p:blipFill>
        <p:spPr>
          <a:xfrm>
            <a:off x="3940645" y="4940967"/>
            <a:ext cx="4158310" cy="760667"/>
          </a:xfrm>
          <a:prstGeom prst="rect">
            <a:avLst/>
          </a:prstGeom>
        </p:spPr>
      </p:pic>
    </p:spTree>
    <p:extLst>
      <p:ext uri="{BB962C8B-B14F-4D97-AF65-F5344CB8AC3E}">
        <p14:creationId xmlns:p14="http://schemas.microsoft.com/office/powerpoint/2010/main" val="2063537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Dynamic Memory Allocation</a:t>
            </a:r>
            <a:r>
              <a:rPr kumimoji="1" lang="ja-JP" altLang="en-US" dirty="0" smtClean="0"/>
              <a:t>の例</a:t>
            </a:r>
            <a:endParaRPr kumimoji="1" lang="ja-JP" altLang="en-US" dirty="0"/>
          </a:p>
        </p:txBody>
      </p:sp>
      <p:sp>
        <p:nvSpPr>
          <p:cNvPr id="5" name="テキスト ボックス 4"/>
          <p:cNvSpPr txBox="1"/>
          <p:nvPr/>
        </p:nvSpPr>
        <p:spPr>
          <a:xfrm>
            <a:off x="965200" y="5339953"/>
            <a:ext cx="10020692" cy="1323439"/>
          </a:xfrm>
          <a:prstGeom prst="rect">
            <a:avLst/>
          </a:prstGeom>
          <a:noFill/>
        </p:spPr>
        <p:txBody>
          <a:bodyPr wrap="none" rtlCol="0">
            <a:spAutoFit/>
          </a:bodyPr>
          <a:lstStyle/>
          <a:p>
            <a:pPr marL="342900" indent="-342900">
              <a:buFont typeface="Arial"/>
              <a:buChar char="•"/>
            </a:pPr>
            <a:r>
              <a:rPr kumimoji="1" lang="ja-JP" altLang="en-US" sz="2000" dirty="0" smtClean="0">
                <a:latin typeface="+mj-ea"/>
                <a:ea typeface="+mj-ea"/>
              </a:rPr>
              <a:t>記憶しなければいけないものよりメモリが少ない</a:t>
            </a:r>
            <a:r>
              <a:rPr lang="ja-JP" altLang="en-US" sz="2000" dirty="0" smtClean="0">
                <a:latin typeface="+mj-ea"/>
                <a:ea typeface="+mj-ea"/>
              </a:rPr>
              <a:t>のでメモリの再利用が必要な状態</a:t>
            </a:r>
            <a:endParaRPr lang="en-US" altLang="ja-JP" sz="2000" dirty="0" smtClean="0">
              <a:latin typeface="+mj-ea"/>
              <a:ea typeface="+mj-ea"/>
            </a:endParaRPr>
          </a:p>
          <a:p>
            <a:pPr marL="342900" indent="-342900">
              <a:buFont typeface="Arial"/>
              <a:buChar char="•"/>
            </a:pPr>
            <a:r>
              <a:rPr kumimoji="1" lang="ja-JP" altLang="en-US" sz="2000" dirty="0" smtClean="0">
                <a:latin typeface="+mj-ea"/>
                <a:ea typeface="+mj-ea"/>
              </a:rPr>
              <a:t>同じ場所が別の情報の記憶に利用されている</a:t>
            </a:r>
            <a:endParaRPr kumimoji="1" lang="en-US" altLang="ja-JP" sz="2000" dirty="0" smtClean="0">
              <a:latin typeface="+mj-ea"/>
              <a:ea typeface="+mj-ea"/>
            </a:endParaRPr>
          </a:p>
          <a:p>
            <a:pPr marL="342900" indent="-342900">
              <a:buFont typeface="Arial"/>
              <a:buChar char="•"/>
            </a:pPr>
            <a:r>
              <a:rPr kumimoji="1" lang="en-US" altLang="ja-JP" sz="2000" dirty="0" smtClean="0">
                <a:latin typeface="+mj-ea"/>
                <a:ea typeface="+mj-ea"/>
              </a:rPr>
              <a:t>Free gate</a:t>
            </a:r>
            <a:r>
              <a:rPr kumimoji="1" lang="ja-JP" altLang="en-US" sz="2000" dirty="0" smtClean="0">
                <a:latin typeface="+mj-ea"/>
                <a:ea typeface="+mj-ea"/>
              </a:rPr>
              <a:t>は読み込み時に</a:t>
            </a:r>
            <a:r>
              <a:rPr lang="en-US" altLang="ja-JP" sz="2000" dirty="0" smtClean="0">
                <a:latin typeface="+mj-ea"/>
                <a:ea typeface="+mj-ea"/>
              </a:rPr>
              <a:t>1 -&gt; </a:t>
            </a:r>
            <a:r>
              <a:rPr lang="ja-JP" altLang="en-US" sz="2000" dirty="0" smtClean="0">
                <a:latin typeface="+mj-ea"/>
                <a:ea typeface="+mj-ea"/>
              </a:rPr>
              <a:t>すぐに割当が</a:t>
            </a:r>
            <a:r>
              <a:rPr lang="ja-JP" altLang="en-US" sz="2000" dirty="0" smtClean="0">
                <a:latin typeface="+mj-ea"/>
                <a:ea typeface="+mj-ea"/>
              </a:rPr>
              <a:t>取り消されている</a:t>
            </a:r>
            <a:endParaRPr lang="en-US" altLang="ja-JP" sz="2000" dirty="0" smtClean="0">
              <a:latin typeface="+mj-ea"/>
              <a:ea typeface="+mj-ea"/>
            </a:endParaRPr>
          </a:p>
          <a:p>
            <a:pPr marL="342900" indent="-342900">
              <a:buFont typeface="Arial"/>
              <a:buChar char="•"/>
            </a:pPr>
            <a:r>
              <a:rPr kumimoji="1" lang="en-US" altLang="ja-JP" sz="2000" dirty="0" smtClean="0">
                <a:latin typeface="+mj-ea"/>
                <a:ea typeface="+mj-ea"/>
              </a:rPr>
              <a:t>Allocate </a:t>
            </a:r>
            <a:r>
              <a:rPr kumimoji="1" lang="en-US" altLang="ja-JP" sz="2000" dirty="0" smtClean="0">
                <a:latin typeface="+mj-ea"/>
                <a:ea typeface="+mj-ea"/>
              </a:rPr>
              <a:t>gate</a:t>
            </a:r>
            <a:r>
              <a:rPr kumimoji="1" lang="ja-JP" altLang="en-US" sz="2000" dirty="0" smtClean="0">
                <a:latin typeface="+mj-ea"/>
                <a:ea typeface="+mj-ea"/>
              </a:rPr>
              <a:t>は書き込み時に</a:t>
            </a:r>
            <a:r>
              <a:rPr kumimoji="1" lang="en-US" altLang="ja-JP" sz="2000" dirty="0" smtClean="0">
                <a:latin typeface="+mj-ea"/>
                <a:ea typeface="+mj-ea"/>
              </a:rPr>
              <a:t>active -&gt; </a:t>
            </a:r>
            <a:r>
              <a:rPr kumimoji="1" lang="ja-JP" altLang="en-US" sz="2000" dirty="0" smtClean="0">
                <a:latin typeface="+mj-ea"/>
                <a:ea typeface="+mj-ea"/>
              </a:rPr>
              <a:t>再利用が可能なようにされている</a:t>
            </a:r>
            <a:endParaRPr kumimoji="1" lang="ja-JP" altLang="en-US" sz="2000" dirty="0">
              <a:latin typeface="+mj-ea"/>
              <a:ea typeface="+mj-ea"/>
            </a:endParaRPr>
          </a:p>
        </p:txBody>
      </p:sp>
      <p:pic>
        <p:nvPicPr>
          <p:cNvPr id="3" name="図 2"/>
          <p:cNvPicPr>
            <a:picLocks noChangeAspect="1"/>
          </p:cNvPicPr>
          <p:nvPr/>
        </p:nvPicPr>
        <p:blipFill>
          <a:blip r:embed="rId2"/>
          <a:stretch>
            <a:fillRect/>
          </a:stretch>
        </p:blipFill>
        <p:spPr>
          <a:xfrm>
            <a:off x="2657052" y="857015"/>
            <a:ext cx="7023395" cy="4258277"/>
          </a:xfrm>
          <a:prstGeom prst="rect">
            <a:avLst/>
          </a:prstGeom>
        </p:spPr>
      </p:pic>
    </p:spTree>
    <p:extLst>
      <p:ext uri="{BB962C8B-B14F-4D97-AF65-F5344CB8AC3E}">
        <p14:creationId xmlns:p14="http://schemas.microsoft.com/office/powerpoint/2010/main" val="626614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Controller</a:t>
            </a:r>
            <a:r>
              <a:rPr kumimoji="1" lang="ja-JP" altLang="en-US" dirty="0" smtClean="0"/>
              <a:t>が出力するものまとめ</a:t>
            </a:r>
            <a:endParaRPr kumimoji="1" lang="ja-JP" altLang="en-US" dirty="0"/>
          </a:p>
        </p:txBody>
      </p:sp>
      <p:sp>
        <p:nvSpPr>
          <p:cNvPr id="3" name="コンテンツ プレースホルダー 2"/>
          <p:cNvSpPr>
            <a:spLocks noGrp="1"/>
          </p:cNvSpPr>
          <p:nvPr>
            <p:ph idx="1"/>
          </p:nvPr>
        </p:nvSpPr>
        <p:spPr>
          <a:xfrm>
            <a:off x="346193" y="986160"/>
            <a:ext cx="11645115" cy="3979540"/>
          </a:xfrm>
        </p:spPr>
        <p:txBody>
          <a:bodyPr numCol="2">
            <a:normAutofit lnSpcReduction="10000"/>
          </a:bodyPr>
          <a:lstStyle/>
          <a:p>
            <a:r>
              <a:rPr lang="ja-JP" altLang="en-US" dirty="0" smtClean="0"/>
              <a:t>読み込み関連</a:t>
            </a:r>
            <a:endParaRPr lang="en-US" altLang="ja-JP" dirty="0" smtClean="0"/>
          </a:p>
          <a:p>
            <a:pPr lvl="1"/>
            <a:r>
              <a:rPr lang="en-US" altLang="ja-JP" dirty="0" smtClean="0"/>
              <a:t>R</a:t>
            </a:r>
            <a:r>
              <a:rPr lang="ja-JP" altLang="en-US" dirty="0" smtClean="0"/>
              <a:t>個の読込キーベクトル</a:t>
            </a:r>
            <a:r>
              <a:rPr lang="en-US" altLang="ja-JP" dirty="0" smtClean="0"/>
              <a:t>: </a:t>
            </a:r>
            <a:r>
              <a:rPr lang="en-US" altLang="ja-JP" dirty="0" err="1" smtClean="0"/>
              <a:t>k</a:t>
            </a:r>
            <a:r>
              <a:rPr lang="en-US" altLang="ja-JP" baseline="30000" dirty="0" err="1" smtClean="0"/>
              <a:t>ri</a:t>
            </a:r>
            <a:r>
              <a:rPr lang="en-US" altLang="ja-JP" baseline="-25000" dirty="0" err="1" smtClean="0"/>
              <a:t>t</a:t>
            </a:r>
            <a:endParaRPr lang="en-US" altLang="ja-JP" baseline="-25000" dirty="0" smtClean="0"/>
          </a:p>
          <a:p>
            <a:pPr lvl="1"/>
            <a:r>
              <a:rPr lang="en-US" altLang="ja-JP" dirty="0"/>
              <a:t>R</a:t>
            </a:r>
            <a:r>
              <a:rPr lang="ja-JP" altLang="en-US" dirty="0"/>
              <a:t>個の</a:t>
            </a:r>
            <a:r>
              <a:rPr lang="ja-JP" altLang="en-US" dirty="0" smtClean="0"/>
              <a:t>読込強さ</a:t>
            </a:r>
            <a:r>
              <a:rPr lang="en-US" altLang="ja-JP" dirty="0" smtClean="0"/>
              <a:t>: β</a:t>
            </a:r>
            <a:r>
              <a:rPr lang="en-US" altLang="ja-JP" baseline="30000" dirty="0" err="1" smtClean="0"/>
              <a:t>ri</a:t>
            </a:r>
            <a:r>
              <a:rPr lang="en-US" altLang="ja-JP" baseline="-25000" dirty="0" err="1" smtClean="0"/>
              <a:t>t</a:t>
            </a:r>
            <a:endParaRPr lang="en-US" altLang="ja-JP" baseline="-25000" dirty="0"/>
          </a:p>
          <a:p>
            <a:pPr lvl="1"/>
            <a:r>
              <a:rPr lang="en-US" altLang="ja-JP" dirty="0"/>
              <a:t>R</a:t>
            </a:r>
            <a:r>
              <a:rPr lang="ja-JP" altLang="en-US" dirty="0"/>
              <a:t>個の読み込みモード</a:t>
            </a:r>
            <a:r>
              <a:rPr lang="en-US" altLang="ja-JP" dirty="0"/>
              <a:t>: π</a:t>
            </a:r>
            <a:r>
              <a:rPr lang="en-US" altLang="ja-JP" baseline="30000" dirty="0"/>
              <a:t>i</a:t>
            </a:r>
            <a:r>
              <a:rPr lang="en-US" altLang="ja-JP" baseline="-25000" dirty="0"/>
              <a:t>t</a:t>
            </a:r>
            <a:endParaRPr lang="ja-JP" altLang="en-US" dirty="0"/>
          </a:p>
          <a:p>
            <a:endParaRPr lang="en-US" altLang="ja-JP" dirty="0" smtClean="0"/>
          </a:p>
          <a:p>
            <a:endParaRPr lang="en-US" altLang="ja-JP" dirty="0"/>
          </a:p>
          <a:p>
            <a:endParaRPr lang="en-US" altLang="ja-JP" dirty="0" smtClean="0"/>
          </a:p>
          <a:p>
            <a:r>
              <a:rPr lang="ja-JP" altLang="en-US" dirty="0" smtClean="0"/>
              <a:t>書き込み関連</a:t>
            </a:r>
            <a:endParaRPr lang="en-US" altLang="ja-JP" dirty="0" smtClean="0"/>
          </a:p>
          <a:p>
            <a:pPr lvl="1"/>
            <a:r>
              <a:rPr lang="en-US" altLang="ja-JP" dirty="0" smtClean="0"/>
              <a:t>1</a:t>
            </a:r>
            <a:r>
              <a:rPr lang="ja-JP" altLang="en-US" dirty="0" smtClean="0"/>
              <a:t>個の書き込みキーベクトル</a:t>
            </a:r>
            <a:r>
              <a:rPr lang="en-US" altLang="ja-JP" dirty="0" smtClean="0"/>
              <a:t>: </a:t>
            </a:r>
            <a:r>
              <a:rPr lang="en-US" altLang="ja-JP" dirty="0" err="1" smtClean="0"/>
              <a:t>k</a:t>
            </a:r>
            <a:r>
              <a:rPr lang="en-US" altLang="ja-JP" baseline="30000" dirty="0" err="1" smtClean="0"/>
              <a:t>r</a:t>
            </a:r>
            <a:r>
              <a:rPr lang="en-US" altLang="ja-JP" baseline="-25000" dirty="0" err="1" smtClean="0"/>
              <a:t>t</a:t>
            </a:r>
            <a:endParaRPr lang="en-US" altLang="ja-JP" baseline="-25000" dirty="0"/>
          </a:p>
          <a:p>
            <a:pPr lvl="1"/>
            <a:r>
              <a:rPr lang="en-US" altLang="ja-JP" dirty="0"/>
              <a:t>1</a:t>
            </a:r>
            <a:r>
              <a:rPr lang="ja-JP" altLang="en-US" dirty="0"/>
              <a:t>個の</a:t>
            </a:r>
            <a:r>
              <a:rPr lang="ja-JP" altLang="en-US" dirty="0" smtClean="0"/>
              <a:t>書き強さ</a:t>
            </a:r>
            <a:r>
              <a:rPr lang="en-US" altLang="ja-JP" dirty="0" smtClean="0"/>
              <a:t>: β</a:t>
            </a:r>
            <a:r>
              <a:rPr lang="en-US" altLang="ja-JP" baseline="30000" dirty="0" err="1" smtClean="0"/>
              <a:t>r</a:t>
            </a:r>
            <a:r>
              <a:rPr lang="en-US" altLang="ja-JP" baseline="-25000" dirty="0" err="1" smtClean="0"/>
              <a:t>t</a:t>
            </a:r>
            <a:endParaRPr lang="en-US" altLang="ja-JP" baseline="-25000" dirty="0"/>
          </a:p>
          <a:p>
            <a:pPr lvl="1"/>
            <a:r>
              <a:rPr lang="ja-JP" altLang="en-US" dirty="0" smtClean="0"/>
              <a:t>消去ベクトル</a:t>
            </a:r>
            <a:r>
              <a:rPr lang="en-US" altLang="ja-JP" dirty="0" smtClean="0"/>
              <a:t>: e</a:t>
            </a:r>
            <a:r>
              <a:rPr lang="en-US" altLang="ja-JP" baseline="-25000" dirty="0" smtClean="0"/>
              <a:t>t</a:t>
            </a:r>
            <a:endParaRPr lang="en-US" altLang="ja-JP" baseline="-25000" dirty="0"/>
          </a:p>
          <a:p>
            <a:pPr lvl="1"/>
            <a:r>
              <a:rPr lang="ja-JP" altLang="en-US" dirty="0" smtClean="0"/>
              <a:t>書き込みベクトル</a:t>
            </a:r>
            <a:r>
              <a:rPr lang="en-US" altLang="ja-JP" dirty="0" smtClean="0"/>
              <a:t>: </a:t>
            </a:r>
            <a:r>
              <a:rPr lang="en-US" altLang="ja-JP" dirty="0" err="1" smtClean="0"/>
              <a:t>v</a:t>
            </a:r>
            <a:r>
              <a:rPr lang="en-US" altLang="ja-JP" baseline="-25000" dirty="0" err="1" smtClean="0"/>
              <a:t>t</a:t>
            </a:r>
            <a:endParaRPr lang="en-US" altLang="ja-JP" baseline="-25000" dirty="0"/>
          </a:p>
          <a:p>
            <a:pPr lvl="1"/>
            <a:r>
              <a:rPr lang="en-US" altLang="ja-JP" dirty="0" smtClean="0"/>
              <a:t>R</a:t>
            </a:r>
            <a:r>
              <a:rPr lang="ja-JP" altLang="en-US" dirty="0" smtClean="0"/>
              <a:t>個の</a:t>
            </a:r>
            <a:r>
              <a:rPr lang="en-US" altLang="ja-JP" dirty="0" smtClean="0"/>
              <a:t>free gates: f</a:t>
            </a:r>
            <a:r>
              <a:rPr lang="en-US" altLang="ja-JP" baseline="30000" dirty="0" smtClean="0"/>
              <a:t>i</a:t>
            </a:r>
            <a:r>
              <a:rPr lang="en-US" altLang="ja-JP" baseline="-25000" dirty="0" smtClean="0"/>
              <a:t>t</a:t>
            </a:r>
            <a:endParaRPr lang="en-US" altLang="ja-JP" baseline="-25000" dirty="0"/>
          </a:p>
          <a:p>
            <a:pPr lvl="1"/>
            <a:r>
              <a:rPr lang="en-US" altLang="ja-JP" dirty="0" smtClean="0"/>
              <a:t>allocation gate: g</a:t>
            </a:r>
            <a:r>
              <a:rPr lang="en-US" altLang="ja-JP" baseline="30000" dirty="0" smtClean="0"/>
              <a:t>a</a:t>
            </a:r>
            <a:r>
              <a:rPr lang="en-US" altLang="ja-JP" baseline="-25000" dirty="0" smtClean="0"/>
              <a:t>t</a:t>
            </a:r>
            <a:endParaRPr lang="en-US" altLang="ja-JP" dirty="0" smtClean="0"/>
          </a:p>
        </p:txBody>
      </p:sp>
      <p:sp>
        <p:nvSpPr>
          <p:cNvPr id="5" name="テキスト ボックス 4"/>
          <p:cNvSpPr txBox="1"/>
          <p:nvPr/>
        </p:nvSpPr>
        <p:spPr>
          <a:xfrm>
            <a:off x="1534776" y="5383113"/>
            <a:ext cx="9894055" cy="954107"/>
          </a:xfrm>
          <a:prstGeom prst="rect">
            <a:avLst/>
          </a:prstGeom>
          <a:noFill/>
        </p:spPr>
        <p:txBody>
          <a:bodyPr wrap="none" rtlCol="0">
            <a:spAutoFit/>
          </a:bodyPr>
          <a:lstStyle/>
          <a:p>
            <a:pPr marL="457200" indent="-457200">
              <a:buFont typeface="Wingdings" charset="2"/>
              <a:buChar char="ü"/>
            </a:pPr>
            <a:r>
              <a:rPr kumimoji="1" lang="ja-JP" altLang="en-US" sz="2800" dirty="0" smtClean="0">
                <a:latin typeface="+mj-ea"/>
                <a:ea typeface="+mj-ea"/>
              </a:rPr>
              <a:t>これに最終的な出力</a:t>
            </a:r>
            <a:r>
              <a:rPr lang="en-US" altLang="ja-JP" sz="2800" dirty="0">
                <a:latin typeface="+mj-ea"/>
                <a:ea typeface="+mj-ea"/>
              </a:rPr>
              <a:t>y</a:t>
            </a:r>
            <a:r>
              <a:rPr kumimoji="1" lang="ja-JP" altLang="en-US" sz="2800" dirty="0" smtClean="0">
                <a:latin typeface="+mj-ea"/>
                <a:ea typeface="+mj-ea"/>
              </a:rPr>
              <a:t>を加えたベクトル</a:t>
            </a:r>
            <a:r>
              <a:rPr kumimoji="1" lang="ja-JP" altLang="en-US" sz="2800" dirty="0" smtClean="0">
                <a:latin typeface="+mj-ea"/>
                <a:ea typeface="+mj-ea"/>
              </a:rPr>
              <a:t>を</a:t>
            </a:r>
            <a:r>
              <a:rPr kumimoji="1" lang="en-US" altLang="ja-JP" sz="2800" dirty="0" smtClean="0">
                <a:latin typeface="+mj-ea"/>
                <a:ea typeface="+mj-ea"/>
              </a:rPr>
              <a:t>1</a:t>
            </a:r>
            <a:r>
              <a:rPr kumimoji="1" lang="ja-JP" altLang="en-US" sz="2800" dirty="0" smtClean="0">
                <a:latin typeface="+mj-ea"/>
                <a:ea typeface="+mj-ea"/>
              </a:rPr>
              <a:t>つの</a:t>
            </a:r>
            <a:r>
              <a:rPr kumimoji="1" lang="en-US" altLang="ja-JP" sz="2800" dirty="0" smtClean="0">
                <a:latin typeface="+mj-ea"/>
                <a:ea typeface="+mj-ea"/>
              </a:rPr>
              <a:t>NN</a:t>
            </a:r>
            <a:r>
              <a:rPr kumimoji="1" lang="ja-JP" altLang="en-US" sz="2800" dirty="0" smtClean="0">
                <a:latin typeface="+mj-ea"/>
                <a:ea typeface="+mj-ea"/>
              </a:rPr>
              <a:t>で出力</a:t>
            </a:r>
            <a:endParaRPr kumimoji="1" lang="en-US" altLang="ja-JP" sz="2800" dirty="0" smtClean="0">
              <a:latin typeface="+mj-ea"/>
              <a:ea typeface="+mj-ea"/>
            </a:endParaRPr>
          </a:p>
          <a:p>
            <a:pPr marL="457200" indent="-457200">
              <a:buFont typeface="Wingdings" charset="2"/>
              <a:buChar char="ü"/>
            </a:pPr>
            <a:r>
              <a:rPr kumimoji="1" lang="en-US" altLang="ja-JP" sz="2800" dirty="0" smtClean="0">
                <a:latin typeface="+mj-ea"/>
                <a:ea typeface="+mj-ea"/>
              </a:rPr>
              <a:t>NN</a:t>
            </a:r>
            <a:r>
              <a:rPr kumimoji="1" lang="ja-JP" altLang="en-US" sz="2800" dirty="0" smtClean="0">
                <a:latin typeface="+mj-ea"/>
                <a:ea typeface="+mj-ea"/>
              </a:rPr>
              <a:t>は</a:t>
            </a:r>
            <a:r>
              <a:rPr kumimoji="1" lang="en-US" altLang="ja-JP" sz="2800" dirty="0" smtClean="0">
                <a:latin typeface="+mj-ea"/>
                <a:ea typeface="+mj-ea"/>
              </a:rPr>
              <a:t>LSTM</a:t>
            </a:r>
            <a:r>
              <a:rPr kumimoji="1" lang="ja-JP" altLang="en-US" sz="2800" dirty="0" smtClean="0">
                <a:latin typeface="+mj-ea"/>
                <a:ea typeface="+mj-ea"/>
              </a:rPr>
              <a:t>で表現</a:t>
            </a:r>
            <a:r>
              <a:rPr kumimoji="1" lang="en-US" altLang="ja-JP" sz="2800" dirty="0" smtClean="0">
                <a:latin typeface="+mj-ea"/>
                <a:ea typeface="+mj-ea"/>
              </a:rPr>
              <a:t> (</a:t>
            </a:r>
            <a:r>
              <a:rPr kumimoji="1" lang="ja-JP" altLang="en-US" sz="2800" dirty="0" smtClean="0">
                <a:latin typeface="+mj-ea"/>
                <a:ea typeface="+mj-ea"/>
              </a:rPr>
              <a:t>実際はなんでも良い</a:t>
            </a:r>
            <a:r>
              <a:rPr kumimoji="1" lang="en-US" altLang="ja-JP" sz="2800" dirty="0" smtClean="0">
                <a:latin typeface="+mj-ea"/>
                <a:ea typeface="+mj-ea"/>
              </a:rPr>
              <a:t>)</a:t>
            </a:r>
            <a:endParaRPr kumimoji="1" lang="ja-JP" altLang="en-US" sz="2800" dirty="0">
              <a:latin typeface="+mj-ea"/>
              <a:ea typeface="+mj-ea"/>
            </a:endParaRPr>
          </a:p>
        </p:txBody>
      </p:sp>
    </p:spTree>
    <p:extLst>
      <p:ext uri="{BB962C8B-B14F-4D97-AF65-F5344CB8AC3E}">
        <p14:creationId xmlns:p14="http://schemas.microsoft.com/office/powerpoint/2010/main" val="499064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なぜ外部メモリを使うのか</a:t>
            </a:r>
            <a:endParaRPr lang="en-US" altLang="ja-JP" dirty="0" smtClean="0"/>
          </a:p>
          <a:p>
            <a:r>
              <a:rPr kumimoji="1" lang="ja-JP" altLang="en-US" dirty="0" smtClean="0"/>
              <a:t>外部メモリを使うとできること</a:t>
            </a:r>
            <a:endParaRPr kumimoji="1" lang="en-US" altLang="ja-JP" dirty="0" smtClean="0"/>
          </a:p>
          <a:p>
            <a:r>
              <a:rPr lang="ja-JP" altLang="en-US" dirty="0" smtClean="0"/>
              <a:t>外部</a:t>
            </a:r>
            <a:r>
              <a:rPr lang="ja-JP" altLang="en-US" dirty="0" smtClean="0"/>
              <a:t>メモリの使い方</a:t>
            </a:r>
            <a:endParaRPr kumimoji="1" lang="en-US" altLang="ja-JP" dirty="0" smtClean="0"/>
          </a:p>
          <a:p>
            <a:pPr lvl="1"/>
            <a:r>
              <a:rPr kumimoji="1" lang="en-US" altLang="ja-JP" dirty="0" smtClean="0"/>
              <a:t>Memory Networks</a:t>
            </a:r>
          </a:p>
          <a:p>
            <a:pPr lvl="1"/>
            <a:r>
              <a:rPr kumimoji="1" lang="en-US" altLang="ja-JP" dirty="0" smtClean="0"/>
              <a:t>Neural Turing Machine</a:t>
            </a:r>
          </a:p>
          <a:p>
            <a:pPr lvl="1"/>
            <a:r>
              <a:rPr lang="en-US" altLang="ja-JP" dirty="0" smtClean="0"/>
              <a:t>Differentiable Neural Computer</a:t>
            </a:r>
          </a:p>
          <a:p>
            <a:r>
              <a:rPr kumimoji="1" lang="ja-JP" altLang="en-US" dirty="0" smtClean="0"/>
              <a:t>本論文の実験</a:t>
            </a:r>
            <a:endParaRPr kumimoji="1" lang="en-US" altLang="ja-JP" dirty="0" smtClean="0"/>
          </a:p>
          <a:p>
            <a:r>
              <a:rPr lang="ja-JP" altLang="en-US" dirty="0"/>
              <a:t>外部メモリ付き</a:t>
            </a:r>
            <a:r>
              <a:rPr lang="en-US" altLang="ja-JP" dirty="0"/>
              <a:t>NN</a:t>
            </a:r>
            <a:r>
              <a:rPr lang="ja-JP" altLang="en-US" dirty="0"/>
              <a:t>の課題と研究動向</a:t>
            </a:r>
          </a:p>
        </p:txBody>
      </p:sp>
    </p:spTree>
    <p:extLst>
      <p:ext uri="{BB962C8B-B14F-4D97-AF65-F5344CB8AC3E}">
        <p14:creationId xmlns:p14="http://schemas.microsoft.com/office/powerpoint/2010/main" val="6207834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全体構造再掲</a:t>
            </a:r>
            <a:endParaRPr kumimoji="1" lang="ja-JP" altLang="en-US" dirty="0"/>
          </a:p>
        </p:txBody>
      </p:sp>
      <p:pic>
        <p:nvPicPr>
          <p:cNvPr id="4" name="図 3"/>
          <p:cNvPicPr>
            <a:picLocks noChangeAspect="1"/>
          </p:cNvPicPr>
          <p:nvPr/>
        </p:nvPicPr>
        <p:blipFill>
          <a:blip r:embed="rId2"/>
          <a:stretch>
            <a:fillRect/>
          </a:stretch>
        </p:blipFill>
        <p:spPr>
          <a:xfrm>
            <a:off x="1338822" y="1062359"/>
            <a:ext cx="9432636" cy="4849091"/>
          </a:xfrm>
          <a:prstGeom prst="rect">
            <a:avLst/>
          </a:prstGeom>
        </p:spPr>
      </p:pic>
      <p:sp>
        <p:nvSpPr>
          <p:cNvPr id="5" name="テキスト ボックス 4"/>
          <p:cNvSpPr txBox="1"/>
          <p:nvPr/>
        </p:nvSpPr>
        <p:spPr>
          <a:xfrm>
            <a:off x="1197012" y="5809850"/>
            <a:ext cx="10637849" cy="1015663"/>
          </a:xfrm>
          <a:prstGeom prst="rect">
            <a:avLst/>
          </a:prstGeom>
          <a:noFill/>
        </p:spPr>
        <p:txBody>
          <a:bodyPr wrap="none" rtlCol="0">
            <a:spAutoFit/>
          </a:bodyPr>
          <a:lstStyle/>
          <a:p>
            <a:pPr marL="457200" indent="-457200">
              <a:buFont typeface="Wingdings" charset="2"/>
              <a:buChar char="ü"/>
            </a:pPr>
            <a:r>
              <a:rPr kumimoji="1" lang="ja-JP" altLang="en-US" sz="2000" dirty="0" smtClean="0">
                <a:latin typeface="+mj-ea"/>
                <a:ea typeface="+mj-ea"/>
              </a:rPr>
              <a:t>コントローラが読み込み</a:t>
            </a:r>
            <a:r>
              <a:rPr kumimoji="1" lang="en-US" altLang="ja-JP" sz="2000" dirty="0" smtClean="0">
                <a:latin typeface="+mj-ea"/>
                <a:ea typeface="+mj-ea"/>
              </a:rPr>
              <a:t>/</a:t>
            </a:r>
            <a:r>
              <a:rPr kumimoji="1" lang="ja-JP" altLang="en-US" sz="2000" dirty="0" smtClean="0">
                <a:latin typeface="+mj-ea"/>
                <a:ea typeface="+mj-ea"/>
              </a:rPr>
              <a:t>書き込み用のパラメタを出力</a:t>
            </a:r>
            <a:endParaRPr kumimoji="1" lang="en-US" altLang="ja-JP" sz="2000" dirty="0" smtClean="0">
              <a:latin typeface="+mj-ea"/>
              <a:ea typeface="+mj-ea"/>
            </a:endParaRPr>
          </a:p>
          <a:p>
            <a:pPr marL="457200" indent="-457200">
              <a:buFont typeface="Wingdings" charset="2"/>
              <a:buChar char="ü"/>
            </a:pPr>
            <a:r>
              <a:rPr lang="en-US" altLang="ja-JP" sz="2000" dirty="0" smtClean="0">
                <a:latin typeface="+mj-ea"/>
                <a:ea typeface="+mj-ea"/>
              </a:rPr>
              <a:t>Content addressing + Temporal memory linkage + Dynamic memory allocation</a:t>
            </a:r>
            <a:r>
              <a:rPr lang="en-US" altLang="ja-JP" sz="2000" dirty="0">
                <a:latin typeface="+mj-ea"/>
                <a:ea typeface="+mj-ea"/>
              </a:rPr>
              <a:t/>
            </a:r>
            <a:br>
              <a:rPr lang="en-US" altLang="ja-JP" sz="2000" dirty="0">
                <a:latin typeface="+mj-ea"/>
                <a:ea typeface="+mj-ea"/>
              </a:rPr>
            </a:br>
            <a:r>
              <a:rPr lang="ja-JP" altLang="en-US" sz="2000" dirty="0" smtClean="0">
                <a:latin typeface="+mj-ea"/>
                <a:ea typeface="+mj-ea"/>
              </a:rPr>
              <a:t>で読み込み</a:t>
            </a:r>
            <a:r>
              <a:rPr lang="en-US" altLang="ja-JP" sz="2000" dirty="0" smtClean="0">
                <a:latin typeface="+mj-ea"/>
                <a:ea typeface="+mj-ea"/>
              </a:rPr>
              <a:t>+</a:t>
            </a:r>
            <a:r>
              <a:rPr lang="ja-JP" altLang="en-US" sz="2000" dirty="0" smtClean="0">
                <a:latin typeface="+mj-ea"/>
                <a:ea typeface="+mj-ea"/>
              </a:rPr>
              <a:t>書き込み</a:t>
            </a:r>
            <a:endParaRPr lang="en-US" altLang="ja-JP" sz="2000" dirty="0" smtClean="0">
              <a:latin typeface="+mj-ea"/>
              <a:ea typeface="+mj-ea"/>
            </a:endParaRPr>
          </a:p>
        </p:txBody>
      </p:sp>
    </p:spTree>
    <p:extLst>
      <p:ext uri="{BB962C8B-B14F-4D97-AF65-F5344CB8AC3E}">
        <p14:creationId xmlns:p14="http://schemas.microsoft.com/office/powerpoint/2010/main" val="1381303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Memory Networks, Neural Turing Machine</a:t>
            </a:r>
            <a:r>
              <a:rPr kumimoji="1" lang="ja-JP" altLang="en-US" dirty="0" smtClean="0"/>
              <a:t>との違い</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en-US" altLang="ja-JP" dirty="0" smtClean="0"/>
              <a:t>Memory Networks vs. DNC (TNM) </a:t>
            </a:r>
          </a:p>
          <a:p>
            <a:pPr lvl="1"/>
            <a:r>
              <a:rPr lang="en-US" altLang="ja-JP" dirty="0" smtClean="0"/>
              <a:t>Memory Networks</a:t>
            </a:r>
            <a:r>
              <a:rPr lang="ja-JP" altLang="en-US" dirty="0" smtClean="0"/>
              <a:t>は確実に覚えるという目的でメモリを利用</a:t>
            </a:r>
            <a:endParaRPr lang="en-US" altLang="ja-JP" dirty="0" smtClean="0"/>
          </a:p>
          <a:p>
            <a:pPr lvl="2"/>
            <a:r>
              <a:rPr lang="ja-JP" altLang="en-US" dirty="0" smtClean="0"/>
              <a:t>メモリの内容を書き換える機能はない</a:t>
            </a:r>
            <a:endParaRPr lang="en-US" altLang="ja-JP" dirty="0" smtClean="0"/>
          </a:p>
          <a:p>
            <a:pPr lvl="2"/>
            <a:r>
              <a:rPr lang="en-US" altLang="ja-JP" dirty="0"/>
              <a:t>Content based addressing</a:t>
            </a:r>
            <a:r>
              <a:rPr lang="ja-JP" altLang="en-US" dirty="0"/>
              <a:t>だけ</a:t>
            </a:r>
            <a:r>
              <a:rPr lang="en-US" altLang="ja-JP" dirty="0"/>
              <a:t> (</a:t>
            </a:r>
            <a:r>
              <a:rPr lang="ja-JP" altLang="en-US" dirty="0"/>
              <a:t>たぶん</a:t>
            </a:r>
            <a:r>
              <a:rPr lang="en-US" altLang="ja-JP" dirty="0"/>
              <a:t>)</a:t>
            </a:r>
            <a:endParaRPr lang="en-US" altLang="ja-JP" dirty="0" smtClean="0"/>
          </a:p>
          <a:p>
            <a:pPr lvl="1"/>
            <a:r>
              <a:rPr lang="en-US" altLang="ja-JP" dirty="0" smtClean="0"/>
              <a:t>NTM</a:t>
            </a:r>
            <a:r>
              <a:rPr lang="ja-JP" altLang="en-US" dirty="0" smtClean="0"/>
              <a:t>や</a:t>
            </a:r>
            <a:r>
              <a:rPr lang="en-US" altLang="ja-JP" dirty="0" smtClean="0"/>
              <a:t>DNC</a:t>
            </a:r>
            <a:r>
              <a:rPr lang="ja-JP" altLang="en-US" dirty="0" smtClean="0"/>
              <a:t>はどちらかというとアルゴリズムの実行のために</a:t>
            </a:r>
            <a:r>
              <a:rPr lang="en-US" altLang="ja-JP" dirty="0" smtClean="0"/>
              <a:t/>
            </a:r>
            <a:br>
              <a:rPr lang="en-US" altLang="ja-JP" dirty="0" smtClean="0"/>
            </a:br>
            <a:r>
              <a:rPr lang="ja-JP" altLang="en-US" dirty="0" smtClean="0"/>
              <a:t>メモリを利用してその方法まで学習する</a:t>
            </a:r>
            <a:endParaRPr lang="en-US" altLang="ja-JP" dirty="0" smtClean="0"/>
          </a:p>
          <a:p>
            <a:pPr lvl="1"/>
            <a:r>
              <a:rPr lang="ja-JP" altLang="en-US" dirty="0" smtClean="0"/>
              <a:t>学習は</a:t>
            </a:r>
            <a:r>
              <a:rPr lang="en-US" altLang="ja-JP" dirty="0" smtClean="0"/>
              <a:t>Memory Networks</a:t>
            </a:r>
            <a:r>
              <a:rPr lang="ja-JP" altLang="en-US" dirty="0" smtClean="0"/>
              <a:t>の方がだいぶし易い</a:t>
            </a:r>
            <a:r>
              <a:rPr lang="en-US" altLang="ja-JP" dirty="0" smtClean="0"/>
              <a:t>(</a:t>
            </a:r>
            <a:r>
              <a:rPr lang="ja-JP" altLang="en-US" dirty="0" smtClean="0"/>
              <a:t>らしい</a:t>
            </a:r>
            <a:r>
              <a:rPr lang="en-US" altLang="ja-JP" dirty="0" smtClean="0"/>
              <a:t>)</a:t>
            </a:r>
          </a:p>
          <a:p>
            <a:pPr marL="0" indent="0">
              <a:buNone/>
            </a:pPr>
            <a:endParaRPr lang="en-US" altLang="ja-JP" dirty="0" smtClean="0"/>
          </a:p>
          <a:p>
            <a:r>
              <a:rPr lang="en-US" altLang="ja-JP" dirty="0" smtClean="0"/>
              <a:t>NTM vs. DNC</a:t>
            </a:r>
          </a:p>
          <a:p>
            <a:pPr lvl="1"/>
            <a:r>
              <a:rPr lang="ja-JP" altLang="en-US" dirty="0" smtClean="0"/>
              <a:t>目的レベルでは同じ</a:t>
            </a:r>
            <a:endParaRPr lang="en-US" altLang="ja-JP" dirty="0" smtClean="0"/>
          </a:p>
          <a:p>
            <a:pPr lvl="1"/>
            <a:r>
              <a:rPr lang="en-US" altLang="ja-JP" dirty="0" smtClean="0"/>
              <a:t>addressing</a:t>
            </a:r>
            <a:r>
              <a:rPr lang="ja-JP" altLang="en-US" dirty="0" smtClean="0"/>
              <a:t>の方法の工夫</a:t>
            </a:r>
            <a:r>
              <a:rPr lang="en-US" altLang="ja-JP" dirty="0" smtClean="0"/>
              <a:t>+</a:t>
            </a:r>
            <a:r>
              <a:rPr lang="ja-JP" altLang="en-US" dirty="0" smtClean="0"/>
              <a:t>メモリ割り当て方法の導入</a:t>
            </a:r>
            <a:endParaRPr lang="en-US" altLang="ja-JP" dirty="0" smtClean="0"/>
          </a:p>
          <a:p>
            <a:pPr lvl="1"/>
            <a:r>
              <a:rPr lang="ja-JP" altLang="en-US" dirty="0" smtClean="0"/>
              <a:t>精度は</a:t>
            </a:r>
            <a:r>
              <a:rPr lang="en-US" altLang="ja-JP" dirty="0" smtClean="0"/>
              <a:t>DNC</a:t>
            </a:r>
            <a:r>
              <a:rPr lang="ja-JP" altLang="en-US" dirty="0" smtClean="0"/>
              <a:t>のほうが良い</a:t>
            </a:r>
            <a:r>
              <a:rPr lang="en-US" altLang="ja-JP" dirty="0" smtClean="0"/>
              <a:t> (</a:t>
            </a:r>
            <a:r>
              <a:rPr lang="en-US" altLang="ja-JP" dirty="0" err="1" smtClean="0"/>
              <a:t>bAbI</a:t>
            </a:r>
            <a:r>
              <a:rPr lang="ja-JP" altLang="en-US" dirty="0" smtClean="0"/>
              <a:t>タスクでの比較</a:t>
            </a:r>
            <a:r>
              <a:rPr lang="en-US" altLang="ja-JP" dirty="0" smtClean="0"/>
              <a:t>)</a:t>
            </a:r>
            <a:endParaRPr lang="en-US" altLang="ja-JP" dirty="0" smtClean="0"/>
          </a:p>
        </p:txBody>
      </p:sp>
    </p:spTree>
    <p:extLst>
      <p:ext uri="{BB962C8B-B14F-4D97-AF65-F5344CB8AC3E}">
        <p14:creationId xmlns:p14="http://schemas.microsoft.com/office/powerpoint/2010/main" val="4279971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なぜ外部メモリを使うのか</a:t>
            </a:r>
            <a:endParaRPr lang="en-US" altLang="ja-JP" dirty="0"/>
          </a:p>
          <a:p>
            <a:r>
              <a:rPr kumimoji="1" lang="ja-JP" altLang="en-US" dirty="0" smtClean="0"/>
              <a:t>外部メモリを使うとできること</a:t>
            </a:r>
            <a:endParaRPr kumimoji="1" lang="en-US" altLang="ja-JP" dirty="0" smtClean="0"/>
          </a:p>
          <a:p>
            <a:r>
              <a:rPr lang="ja-JP" altLang="en-US" dirty="0" smtClean="0"/>
              <a:t>外部メモリの使い方</a:t>
            </a:r>
            <a:endParaRPr lang="en-US" altLang="ja-JP" dirty="0" smtClean="0"/>
          </a:p>
          <a:p>
            <a:r>
              <a:rPr kumimoji="1" lang="ja-JP" altLang="en-US" b="1" dirty="0" smtClean="0">
                <a:solidFill>
                  <a:schemeClr val="accent3"/>
                </a:solidFill>
              </a:rPr>
              <a:t>本論文の実験</a:t>
            </a:r>
            <a:endParaRPr kumimoji="1" lang="en-US" altLang="ja-JP" b="1" dirty="0" smtClean="0">
              <a:solidFill>
                <a:schemeClr val="accent3"/>
              </a:solidFill>
            </a:endParaRPr>
          </a:p>
          <a:p>
            <a:r>
              <a:rPr lang="ja-JP" altLang="en-US" dirty="0"/>
              <a:t>外部メモリ付き</a:t>
            </a:r>
            <a:r>
              <a:rPr lang="en-US" altLang="ja-JP" dirty="0"/>
              <a:t>NN</a:t>
            </a:r>
            <a:r>
              <a:rPr lang="ja-JP" altLang="en-US" dirty="0"/>
              <a:t>の課題</a:t>
            </a:r>
            <a:r>
              <a:rPr lang="ja-JP" altLang="en-US" dirty="0" smtClean="0"/>
              <a:t>と研究動向</a:t>
            </a:r>
            <a:endParaRPr lang="ja-JP" altLang="en-US" dirty="0"/>
          </a:p>
          <a:p>
            <a:endParaRPr kumimoji="1" lang="ja-JP" altLang="en-US" dirty="0"/>
          </a:p>
        </p:txBody>
      </p:sp>
    </p:spTree>
    <p:extLst>
      <p:ext uri="{BB962C8B-B14F-4D97-AF65-F5344CB8AC3E}">
        <p14:creationId xmlns:p14="http://schemas.microsoft.com/office/powerpoint/2010/main" val="15637804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kumimoji="1" lang="en-US" altLang="ja-JP" dirty="0" smtClean="0"/>
              <a:t>1: </a:t>
            </a:r>
            <a:r>
              <a:rPr kumimoji="1" lang="ja-JP" altLang="en-US" dirty="0" smtClean="0"/>
              <a:t>コピータスク</a:t>
            </a:r>
            <a:endParaRPr kumimoji="1" lang="ja-JP" altLang="en-US" dirty="0"/>
          </a:p>
        </p:txBody>
      </p:sp>
      <p:pic>
        <p:nvPicPr>
          <p:cNvPr id="4" name="図 3"/>
          <p:cNvPicPr>
            <a:picLocks noChangeAspect="1"/>
          </p:cNvPicPr>
          <p:nvPr/>
        </p:nvPicPr>
        <p:blipFill>
          <a:blip r:embed="rId2"/>
          <a:stretch>
            <a:fillRect/>
          </a:stretch>
        </p:blipFill>
        <p:spPr>
          <a:xfrm>
            <a:off x="1588735" y="949836"/>
            <a:ext cx="9160030" cy="4244236"/>
          </a:xfrm>
          <a:prstGeom prst="rect">
            <a:avLst/>
          </a:prstGeom>
        </p:spPr>
      </p:pic>
      <p:sp>
        <p:nvSpPr>
          <p:cNvPr id="5" name="テキスト ボックス 4"/>
          <p:cNvSpPr txBox="1"/>
          <p:nvPr/>
        </p:nvSpPr>
        <p:spPr>
          <a:xfrm>
            <a:off x="440258" y="5426593"/>
            <a:ext cx="11456983" cy="1200329"/>
          </a:xfrm>
          <a:prstGeom prst="rect">
            <a:avLst/>
          </a:prstGeom>
          <a:noFill/>
        </p:spPr>
        <p:txBody>
          <a:bodyPr wrap="none" rtlCol="0">
            <a:spAutoFit/>
          </a:bodyPr>
          <a:lstStyle/>
          <a:p>
            <a:pPr marL="285750" indent="-285750">
              <a:buFont typeface="Arial" charset="0"/>
              <a:buChar char="•"/>
            </a:pPr>
            <a:r>
              <a:rPr kumimoji="1" lang="en-US" altLang="ja-JP" sz="2400" dirty="0" smtClean="0">
                <a:latin typeface="+mj-ea"/>
                <a:ea typeface="+mj-ea"/>
              </a:rPr>
              <a:t>Black</a:t>
            </a:r>
            <a:r>
              <a:rPr kumimoji="1" lang="ja-JP" altLang="en-US" sz="2400" dirty="0" smtClean="0">
                <a:latin typeface="+mj-ea"/>
                <a:ea typeface="+mj-ea"/>
              </a:rPr>
              <a:t>があったら入力されたものをコピーして出力するタスク</a:t>
            </a:r>
            <a:endParaRPr kumimoji="1" lang="en-US" altLang="ja-JP" sz="2400" dirty="0" smtClean="0">
              <a:latin typeface="+mj-ea"/>
              <a:ea typeface="+mj-ea"/>
            </a:endParaRPr>
          </a:p>
          <a:p>
            <a:pPr marL="285750" indent="-285750">
              <a:buFont typeface="Arial" charset="0"/>
              <a:buChar char="•"/>
            </a:pPr>
            <a:r>
              <a:rPr lang="ja-JP" altLang="en-US" sz="2400" dirty="0" smtClean="0">
                <a:latin typeface="+mj-ea"/>
              </a:rPr>
              <a:t>読み込み</a:t>
            </a:r>
            <a:r>
              <a:rPr lang="ja-JP" altLang="en-US" sz="2400" dirty="0">
                <a:latin typeface="+mj-ea"/>
              </a:rPr>
              <a:t>と書き込みで同じ場所に注目して</a:t>
            </a:r>
            <a:r>
              <a:rPr lang="ja-JP" altLang="en-US" sz="2400" dirty="0" smtClean="0">
                <a:latin typeface="+mj-ea"/>
              </a:rPr>
              <a:t>いる</a:t>
            </a:r>
            <a:r>
              <a:rPr lang="en-US" altLang="ja-JP" sz="2400" dirty="0" smtClean="0">
                <a:latin typeface="+mj-ea"/>
              </a:rPr>
              <a:t> + </a:t>
            </a:r>
            <a:r>
              <a:rPr kumimoji="1" lang="ja-JP" altLang="en-US" sz="2400" dirty="0" smtClean="0">
                <a:latin typeface="+mj-ea"/>
                <a:ea typeface="+mj-ea"/>
              </a:rPr>
              <a:t>なんとなくコピーできている</a:t>
            </a:r>
            <a:endParaRPr kumimoji="1" lang="en-US" altLang="ja-JP" sz="2400" dirty="0" smtClean="0">
              <a:latin typeface="+mj-ea"/>
              <a:ea typeface="+mj-ea"/>
            </a:endParaRPr>
          </a:p>
          <a:p>
            <a:pPr marL="285750" indent="-285750">
              <a:buFont typeface="Arial" charset="0"/>
              <a:buChar char="•"/>
            </a:pPr>
            <a:r>
              <a:rPr lang="ja-JP" altLang="en-US" sz="2400" dirty="0" smtClean="0">
                <a:latin typeface="+mj-ea"/>
                <a:ea typeface="+mj-ea"/>
              </a:rPr>
              <a:t>メモリもうまく再利用できている</a:t>
            </a:r>
            <a:r>
              <a:rPr lang="en-US" altLang="ja-JP" sz="2400" dirty="0" smtClean="0">
                <a:latin typeface="+mj-ea"/>
                <a:ea typeface="+mj-ea"/>
              </a:rPr>
              <a:t> (</a:t>
            </a:r>
            <a:r>
              <a:rPr lang="ja-JP" altLang="en-US" sz="2400" dirty="0" smtClean="0">
                <a:latin typeface="+mj-ea"/>
                <a:ea typeface="+mj-ea"/>
              </a:rPr>
              <a:t>一度読んだら開放して良いということを学習</a:t>
            </a:r>
            <a:r>
              <a:rPr lang="en-US" altLang="ja-JP" sz="2400" dirty="0" smtClean="0">
                <a:latin typeface="+mj-ea"/>
                <a:ea typeface="+mj-ea"/>
              </a:rPr>
              <a:t>)</a:t>
            </a:r>
            <a:endParaRPr kumimoji="1" lang="ja-JP" altLang="en-US" sz="2400" dirty="0">
              <a:latin typeface="+mj-ea"/>
              <a:ea typeface="+mj-ea"/>
            </a:endParaRPr>
          </a:p>
        </p:txBody>
      </p:sp>
    </p:spTree>
    <p:extLst>
      <p:ext uri="{BB962C8B-B14F-4D97-AF65-F5344CB8AC3E}">
        <p14:creationId xmlns:p14="http://schemas.microsoft.com/office/powerpoint/2010/main" val="4257893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実験</a:t>
            </a:r>
            <a:r>
              <a:rPr lang="en-US" altLang="ja-JP" dirty="0" smtClean="0"/>
              <a:t>1: LSTM</a:t>
            </a:r>
            <a:r>
              <a:rPr lang="ja-JP" altLang="en-US" dirty="0" smtClean="0"/>
              <a:t>と</a:t>
            </a:r>
            <a:r>
              <a:rPr lang="en-US" altLang="ja-JP" dirty="0" smtClean="0"/>
              <a:t>NTM</a:t>
            </a:r>
            <a:r>
              <a:rPr lang="ja-JP" altLang="en-US" dirty="0" smtClean="0"/>
              <a:t>との比較参考資料</a:t>
            </a:r>
            <a:r>
              <a:rPr lang="en-US" altLang="ja-JP" dirty="0" smtClean="0"/>
              <a:t> (NTM</a:t>
            </a:r>
            <a:r>
              <a:rPr lang="ja-JP" altLang="en-US" dirty="0" smtClean="0"/>
              <a:t>論文より抜粋</a:t>
            </a:r>
            <a:r>
              <a:rPr lang="en-US" altLang="ja-JP" dirty="0" smtClean="0"/>
              <a:t>)</a:t>
            </a:r>
            <a:endParaRPr kumimoji="1" lang="ja-JP" altLang="en-US" dirty="0"/>
          </a:p>
        </p:txBody>
      </p:sp>
      <p:pic>
        <p:nvPicPr>
          <p:cNvPr id="4" name="図 3"/>
          <p:cNvPicPr>
            <a:picLocks noChangeAspect="1"/>
          </p:cNvPicPr>
          <p:nvPr/>
        </p:nvPicPr>
        <p:blipFill>
          <a:blip r:embed="rId2"/>
          <a:stretch>
            <a:fillRect/>
          </a:stretch>
        </p:blipFill>
        <p:spPr>
          <a:xfrm>
            <a:off x="2555338" y="1136225"/>
            <a:ext cx="7557025" cy="2299550"/>
          </a:xfrm>
          <a:prstGeom prst="rect">
            <a:avLst/>
          </a:prstGeom>
          <a:ln w="19050">
            <a:solidFill>
              <a:schemeClr val="accent3"/>
            </a:solidFill>
          </a:ln>
        </p:spPr>
      </p:pic>
      <p:pic>
        <p:nvPicPr>
          <p:cNvPr id="5" name="図 4"/>
          <p:cNvPicPr>
            <a:picLocks noChangeAspect="1"/>
          </p:cNvPicPr>
          <p:nvPr/>
        </p:nvPicPr>
        <p:blipFill rotWithShape="1">
          <a:blip r:embed="rId3"/>
          <a:srcRect l="1273"/>
          <a:stretch/>
        </p:blipFill>
        <p:spPr>
          <a:xfrm>
            <a:off x="2567461" y="3672032"/>
            <a:ext cx="7545479" cy="2320636"/>
          </a:xfrm>
          <a:prstGeom prst="rect">
            <a:avLst/>
          </a:prstGeom>
          <a:ln w="19050">
            <a:solidFill>
              <a:schemeClr val="accent5"/>
            </a:solidFill>
          </a:ln>
        </p:spPr>
      </p:pic>
      <p:sp>
        <p:nvSpPr>
          <p:cNvPr id="6" name="テキスト ボックス 5"/>
          <p:cNvSpPr txBox="1"/>
          <p:nvPr/>
        </p:nvSpPr>
        <p:spPr>
          <a:xfrm>
            <a:off x="1632810" y="2079113"/>
            <a:ext cx="801823" cy="523220"/>
          </a:xfrm>
          <a:prstGeom prst="rect">
            <a:avLst/>
          </a:prstGeom>
          <a:noFill/>
        </p:spPr>
        <p:txBody>
          <a:bodyPr wrap="none" rtlCol="0">
            <a:spAutoFit/>
          </a:bodyPr>
          <a:lstStyle/>
          <a:p>
            <a:r>
              <a:rPr kumimoji="1" lang="en-US" altLang="ja-JP" sz="2800" dirty="0" smtClean="0">
                <a:solidFill>
                  <a:schemeClr val="accent3"/>
                </a:solidFill>
                <a:latin typeface="Impact" charset="0"/>
                <a:ea typeface="Impact" charset="0"/>
                <a:cs typeface="Impact" charset="0"/>
              </a:rPr>
              <a:t>NTM</a:t>
            </a:r>
            <a:endParaRPr kumimoji="1" lang="ja-JP" altLang="en-US" sz="2800" dirty="0">
              <a:solidFill>
                <a:schemeClr val="accent3"/>
              </a:solidFill>
              <a:latin typeface="Impact" charset="0"/>
              <a:ea typeface="Impact" charset="0"/>
              <a:cs typeface="Impact" charset="0"/>
            </a:endParaRPr>
          </a:p>
        </p:txBody>
      </p:sp>
      <p:sp>
        <p:nvSpPr>
          <p:cNvPr id="7" name="テキスト ボックス 6"/>
          <p:cNvSpPr txBox="1"/>
          <p:nvPr/>
        </p:nvSpPr>
        <p:spPr>
          <a:xfrm>
            <a:off x="1569781" y="4570740"/>
            <a:ext cx="927883" cy="523220"/>
          </a:xfrm>
          <a:prstGeom prst="rect">
            <a:avLst/>
          </a:prstGeom>
          <a:noFill/>
        </p:spPr>
        <p:txBody>
          <a:bodyPr wrap="none" rtlCol="0">
            <a:spAutoFit/>
          </a:bodyPr>
          <a:lstStyle/>
          <a:p>
            <a:r>
              <a:rPr kumimoji="1" lang="en-US" altLang="ja-JP" sz="2800" dirty="0" smtClean="0">
                <a:solidFill>
                  <a:schemeClr val="accent5"/>
                </a:solidFill>
                <a:latin typeface="Impact" charset="0"/>
                <a:ea typeface="Impact" charset="0"/>
                <a:cs typeface="Impact" charset="0"/>
              </a:rPr>
              <a:t>LSTM</a:t>
            </a:r>
            <a:endParaRPr kumimoji="1" lang="ja-JP" altLang="en-US" sz="2800" dirty="0">
              <a:solidFill>
                <a:schemeClr val="accent5"/>
              </a:solidFill>
              <a:latin typeface="Impact" charset="0"/>
              <a:ea typeface="Impact" charset="0"/>
              <a:cs typeface="Impact" charset="0"/>
            </a:endParaRPr>
          </a:p>
        </p:txBody>
      </p:sp>
      <p:sp>
        <p:nvSpPr>
          <p:cNvPr id="8" name="テキスト ボックス 7"/>
          <p:cNvSpPr txBox="1"/>
          <p:nvPr/>
        </p:nvSpPr>
        <p:spPr>
          <a:xfrm>
            <a:off x="5747610" y="6152725"/>
            <a:ext cx="4535216" cy="461665"/>
          </a:xfrm>
          <a:prstGeom prst="rect">
            <a:avLst/>
          </a:prstGeom>
          <a:noFill/>
        </p:spPr>
        <p:txBody>
          <a:bodyPr wrap="none" rtlCol="0">
            <a:spAutoFit/>
          </a:bodyPr>
          <a:lstStyle/>
          <a:p>
            <a:pPr marL="285750" indent="-285750">
              <a:buFont typeface="Arial" charset="0"/>
              <a:buChar char="•"/>
            </a:pPr>
            <a:r>
              <a:rPr kumimoji="1" lang="ja-JP" altLang="en-US" sz="2400" dirty="0" smtClean="0">
                <a:latin typeface="+mj-ea"/>
                <a:ea typeface="+mj-ea"/>
              </a:rPr>
              <a:t>長くなると</a:t>
            </a:r>
            <a:r>
              <a:rPr kumimoji="1" lang="en-US" altLang="ja-JP" sz="2400" dirty="0" smtClean="0">
                <a:latin typeface="+mj-ea"/>
                <a:ea typeface="+mj-ea"/>
              </a:rPr>
              <a:t>LSTM</a:t>
            </a:r>
            <a:r>
              <a:rPr kumimoji="1" lang="ja-JP" altLang="en-US" sz="2400" dirty="0" smtClean="0">
                <a:latin typeface="+mj-ea"/>
                <a:ea typeface="+mj-ea"/>
              </a:rPr>
              <a:t>では難しい</a:t>
            </a:r>
            <a:r>
              <a:rPr kumimoji="1" lang="en-US" altLang="ja-JP" sz="2400" dirty="0" smtClean="0">
                <a:latin typeface="+mj-ea"/>
                <a:ea typeface="+mj-ea"/>
              </a:rPr>
              <a:t> </a:t>
            </a:r>
            <a:endParaRPr kumimoji="1" lang="ja-JP" altLang="en-US" sz="2400" dirty="0">
              <a:latin typeface="+mj-ea"/>
              <a:ea typeface="+mj-ea"/>
            </a:endParaRPr>
          </a:p>
        </p:txBody>
      </p:sp>
    </p:spTree>
    <p:extLst>
      <p:ext uri="{BB962C8B-B14F-4D97-AF65-F5344CB8AC3E}">
        <p14:creationId xmlns:p14="http://schemas.microsoft.com/office/powerpoint/2010/main" val="1707119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kumimoji="1" lang="en-US" altLang="ja-JP" dirty="0" smtClean="0"/>
              <a:t>2: </a:t>
            </a:r>
            <a:r>
              <a:rPr kumimoji="1" lang="en-US" altLang="ja-JP" dirty="0" err="1" smtClean="0"/>
              <a:t>bAbI</a:t>
            </a:r>
            <a:endParaRPr kumimoji="1" lang="ja-JP" altLang="en-US" dirty="0"/>
          </a:p>
        </p:txBody>
      </p:sp>
      <p:pic>
        <p:nvPicPr>
          <p:cNvPr id="4" name="図 3"/>
          <p:cNvPicPr>
            <a:picLocks noChangeAspect="1"/>
          </p:cNvPicPr>
          <p:nvPr/>
        </p:nvPicPr>
        <p:blipFill>
          <a:blip r:embed="rId2"/>
          <a:stretch>
            <a:fillRect/>
          </a:stretch>
        </p:blipFill>
        <p:spPr>
          <a:xfrm>
            <a:off x="0" y="1122654"/>
            <a:ext cx="12192000" cy="4053891"/>
          </a:xfrm>
          <a:prstGeom prst="rect">
            <a:avLst/>
          </a:prstGeom>
        </p:spPr>
      </p:pic>
      <p:sp>
        <p:nvSpPr>
          <p:cNvPr id="6" name="テキスト ボックス 5"/>
          <p:cNvSpPr txBox="1"/>
          <p:nvPr/>
        </p:nvSpPr>
        <p:spPr>
          <a:xfrm>
            <a:off x="1696310" y="5442184"/>
            <a:ext cx="9724137" cy="1200329"/>
          </a:xfrm>
          <a:prstGeom prst="rect">
            <a:avLst/>
          </a:prstGeom>
          <a:noFill/>
        </p:spPr>
        <p:txBody>
          <a:bodyPr wrap="none" rtlCol="0">
            <a:spAutoFit/>
          </a:bodyPr>
          <a:lstStyle/>
          <a:p>
            <a:pPr marL="285750" indent="-285750">
              <a:buFont typeface="Arial" charset="0"/>
              <a:buChar char="•"/>
            </a:pPr>
            <a:r>
              <a:rPr kumimoji="1" lang="ja-JP" altLang="en-US" sz="2400" dirty="0" smtClean="0">
                <a:latin typeface="+mj-ea"/>
                <a:ea typeface="+mj-ea"/>
              </a:rPr>
              <a:t>既存手法より良い精度</a:t>
            </a:r>
            <a:endParaRPr kumimoji="1" lang="en-US" altLang="ja-JP" sz="2400" dirty="0" smtClean="0">
              <a:latin typeface="+mj-ea"/>
              <a:ea typeface="+mj-ea"/>
            </a:endParaRPr>
          </a:p>
          <a:p>
            <a:pPr marL="285750" indent="-285750">
              <a:buFont typeface="Arial" charset="0"/>
              <a:buChar char="•"/>
            </a:pPr>
            <a:r>
              <a:rPr lang="en-US" altLang="ja-JP" sz="2400" dirty="0" smtClean="0">
                <a:latin typeface="+mj-ea"/>
                <a:ea typeface="+mj-ea"/>
              </a:rPr>
              <a:t>MemN2N</a:t>
            </a:r>
            <a:r>
              <a:rPr lang="en-US" altLang="ja-JP" sz="2400" dirty="0">
                <a:latin typeface="+mj-ea"/>
                <a:ea typeface="+mj-ea"/>
              </a:rPr>
              <a:t> </a:t>
            </a:r>
            <a:r>
              <a:rPr lang="en-US" altLang="ja-JP" sz="2400" dirty="0" smtClean="0">
                <a:latin typeface="+mj-ea"/>
                <a:ea typeface="+mj-ea"/>
              </a:rPr>
              <a:t>(</a:t>
            </a:r>
            <a:r>
              <a:rPr lang="ja-JP" altLang="en-US" sz="2400" dirty="0" smtClean="0">
                <a:latin typeface="+mj-ea"/>
                <a:ea typeface="+mj-ea"/>
              </a:rPr>
              <a:t>メモリーネットも比較的良い</a:t>
            </a:r>
            <a:r>
              <a:rPr lang="en-US" altLang="ja-JP" sz="2400" dirty="0" smtClean="0">
                <a:latin typeface="+mj-ea"/>
                <a:ea typeface="+mj-ea"/>
              </a:rPr>
              <a:t>)</a:t>
            </a:r>
          </a:p>
          <a:p>
            <a:pPr marL="285750" indent="-285750">
              <a:buFont typeface="Arial" charset="0"/>
              <a:buChar char="•"/>
            </a:pPr>
            <a:r>
              <a:rPr lang="ja-JP" altLang="en-US" sz="2400" dirty="0" smtClean="0">
                <a:latin typeface="+mj-ea"/>
                <a:ea typeface="+mj-ea"/>
              </a:rPr>
              <a:t>エンコード方法などの詳細は</a:t>
            </a:r>
            <a:r>
              <a:rPr lang="en-US" altLang="ja-JP" sz="2400" dirty="0" smtClean="0">
                <a:latin typeface="+mj-ea"/>
                <a:ea typeface="+mj-ea"/>
              </a:rPr>
              <a:t>Method, “</a:t>
            </a:r>
            <a:r>
              <a:rPr lang="en-US" altLang="ja-JP" sz="2400" dirty="0" err="1" smtClean="0">
                <a:latin typeface="+mj-ea"/>
                <a:ea typeface="+mj-ea"/>
              </a:rPr>
              <a:t>bAbI</a:t>
            </a:r>
            <a:r>
              <a:rPr lang="en-US" altLang="ja-JP" sz="2400" dirty="0" smtClean="0">
                <a:latin typeface="+mj-ea"/>
                <a:ea typeface="+mj-ea"/>
              </a:rPr>
              <a:t> task description”</a:t>
            </a:r>
            <a:r>
              <a:rPr lang="ja-JP" altLang="en-US" sz="2400" dirty="0" smtClean="0">
                <a:latin typeface="+mj-ea"/>
                <a:ea typeface="+mj-ea"/>
              </a:rPr>
              <a:t>に</a:t>
            </a:r>
            <a:r>
              <a:rPr lang="en-US" altLang="ja-JP" sz="2400" dirty="0" smtClean="0">
                <a:latin typeface="+mj-ea"/>
                <a:ea typeface="+mj-ea"/>
              </a:rPr>
              <a:t> </a:t>
            </a:r>
            <a:endParaRPr kumimoji="1" lang="ja-JP" altLang="en-US" sz="2400" dirty="0">
              <a:latin typeface="+mj-ea"/>
              <a:ea typeface="+mj-ea"/>
            </a:endParaRPr>
          </a:p>
        </p:txBody>
      </p:sp>
    </p:spTree>
    <p:extLst>
      <p:ext uri="{BB962C8B-B14F-4D97-AF65-F5344CB8AC3E}">
        <p14:creationId xmlns:p14="http://schemas.microsoft.com/office/powerpoint/2010/main" val="3615403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実験</a:t>
            </a:r>
            <a:r>
              <a:rPr lang="en-US" altLang="ja-JP" dirty="0" smtClean="0"/>
              <a:t>3: Graph task</a:t>
            </a:r>
            <a:endParaRPr kumimoji="1" lang="ja-JP" altLang="en-US" dirty="0"/>
          </a:p>
        </p:txBody>
      </p:sp>
      <p:pic>
        <p:nvPicPr>
          <p:cNvPr id="5" name="コンテンツ プレースホルダー 4"/>
          <p:cNvPicPr>
            <a:picLocks noGrp="1" noChangeAspect="1"/>
          </p:cNvPicPr>
          <p:nvPr>
            <p:ph idx="1"/>
          </p:nvPr>
        </p:nvPicPr>
        <p:blipFill>
          <a:blip r:embed="rId2"/>
          <a:stretch>
            <a:fillRect/>
          </a:stretch>
        </p:blipFill>
        <p:spPr>
          <a:xfrm>
            <a:off x="875159" y="1080260"/>
            <a:ext cx="10587182" cy="5014980"/>
          </a:xfrm>
          <a:prstGeom prst="rect">
            <a:avLst/>
          </a:prstGeom>
        </p:spPr>
      </p:pic>
      <p:sp>
        <p:nvSpPr>
          <p:cNvPr id="6" name="テキスト ボックス 5"/>
          <p:cNvSpPr txBox="1"/>
          <p:nvPr/>
        </p:nvSpPr>
        <p:spPr>
          <a:xfrm>
            <a:off x="677016" y="6069080"/>
            <a:ext cx="11121955" cy="707886"/>
          </a:xfrm>
          <a:prstGeom prst="rect">
            <a:avLst/>
          </a:prstGeom>
          <a:noFill/>
        </p:spPr>
        <p:txBody>
          <a:bodyPr wrap="none" rtlCol="0">
            <a:spAutoFit/>
          </a:bodyPr>
          <a:lstStyle/>
          <a:p>
            <a:pPr marL="285750" indent="-285750">
              <a:buFont typeface="Arial" charset="0"/>
              <a:buChar char="•"/>
            </a:pPr>
            <a:r>
              <a:rPr kumimoji="1" lang="ja-JP" altLang="en-US" sz="2000" dirty="0" smtClean="0">
                <a:latin typeface="+mj-ea"/>
                <a:ea typeface="+mj-ea"/>
              </a:rPr>
              <a:t>詳しくは論文で</a:t>
            </a:r>
            <a:r>
              <a:rPr kumimoji="1" lang="en-US" altLang="ja-JP" sz="2000" dirty="0" smtClean="0">
                <a:latin typeface="+mj-ea"/>
                <a:ea typeface="+mj-ea"/>
              </a:rPr>
              <a:t> (</a:t>
            </a:r>
            <a:r>
              <a:rPr kumimoji="1" lang="ja-JP" altLang="en-US" sz="2000" dirty="0" smtClean="0">
                <a:latin typeface="+mj-ea"/>
                <a:ea typeface="+mj-ea"/>
              </a:rPr>
              <a:t>それぞれ</a:t>
            </a:r>
            <a:r>
              <a:rPr kumimoji="1" lang="en-US" altLang="ja-JP" sz="2000" dirty="0" smtClean="0">
                <a:latin typeface="+mj-ea"/>
                <a:ea typeface="+mj-ea"/>
              </a:rPr>
              <a:t>, 98.8%</a:t>
            </a:r>
            <a:r>
              <a:rPr kumimoji="1" lang="ja-JP" altLang="en-US" sz="2000" dirty="0" smtClean="0">
                <a:latin typeface="+mj-ea"/>
                <a:ea typeface="+mj-ea"/>
              </a:rPr>
              <a:t>，</a:t>
            </a:r>
            <a:r>
              <a:rPr kumimoji="1" lang="en-US" altLang="ja-JP" sz="2000" dirty="0" smtClean="0">
                <a:latin typeface="+mj-ea"/>
                <a:ea typeface="+mj-ea"/>
              </a:rPr>
              <a:t>55.3%</a:t>
            </a:r>
            <a:r>
              <a:rPr kumimoji="1" lang="ja-JP" altLang="en-US" sz="2000" dirty="0" smtClean="0">
                <a:latin typeface="+mj-ea"/>
                <a:ea typeface="+mj-ea"/>
              </a:rPr>
              <a:t>，</a:t>
            </a:r>
            <a:r>
              <a:rPr kumimoji="1" lang="en-US" altLang="ja-JP" sz="2000" dirty="0" smtClean="0">
                <a:latin typeface="+mj-ea"/>
                <a:ea typeface="+mj-ea"/>
              </a:rPr>
              <a:t>81.8%</a:t>
            </a:r>
            <a:r>
              <a:rPr kumimoji="1" lang="ja-JP" altLang="en-US" sz="2000" dirty="0" smtClean="0">
                <a:latin typeface="+mj-ea"/>
                <a:ea typeface="+mj-ea"/>
              </a:rPr>
              <a:t>の精度であることが報告されている</a:t>
            </a:r>
            <a:r>
              <a:rPr kumimoji="1" lang="en-US" altLang="ja-JP" sz="2000" dirty="0" smtClean="0">
                <a:latin typeface="+mj-ea"/>
                <a:ea typeface="+mj-ea"/>
              </a:rPr>
              <a:t>)</a:t>
            </a:r>
          </a:p>
          <a:p>
            <a:pPr marL="285750" indent="-285750">
              <a:buFont typeface="Arial" charset="0"/>
              <a:buChar char="•"/>
            </a:pPr>
            <a:r>
              <a:rPr lang="ja-JP" altLang="en-US" sz="2000" dirty="0" smtClean="0">
                <a:latin typeface="+mj-ea"/>
                <a:ea typeface="+mj-ea"/>
              </a:rPr>
              <a:t>入力タプルをどうエンコードするかは</a:t>
            </a:r>
            <a:r>
              <a:rPr lang="en-US" altLang="ja-JP" sz="2000" dirty="0" smtClean="0">
                <a:latin typeface="+mj-ea"/>
                <a:ea typeface="+mj-ea"/>
              </a:rPr>
              <a:t>METHOD, “Graph task description”</a:t>
            </a:r>
            <a:r>
              <a:rPr lang="ja-JP" altLang="en-US" sz="2000" dirty="0" smtClean="0">
                <a:latin typeface="+mj-ea"/>
                <a:ea typeface="+mj-ea"/>
              </a:rPr>
              <a:t>に書いてある</a:t>
            </a:r>
            <a:endParaRPr kumimoji="1" lang="ja-JP" altLang="en-US" sz="2000" dirty="0">
              <a:latin typeface="+mj-ea"/>
              <a:ea typeface="+mj-ea"/>
            </a:endParaRPr>
          </a:p>
        </p:txBody>
      </p:sp>
    </p:spTree>
    <p:extLst>
      <p:ext uri="{BB962C8B-B14F-4D97-AF65-F5344CB8AC3E}">
        <p14:creationId xmlns:p14="http://schemas.microsoft.com/office/powerpoint/2010/main" val="13165969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実験</a:t>
            </a:r>
            <a:r>
              <a:rPr kumimoji="1" lang="en-US" altLang="ja-JP" dirty="0" smtClean="0"/>
              <a:t>4: Block puzzle </a:t>
            </a:r>
            <a:endParaRPr kumimoji="1" lang="ja-JP" altLang="en-US" dirty="0"/>
          </a:p>
        </p:txBody>
      </p:sp>
      <p:sp>
        <p:nvSpPr>
          <p:cNvPr id="3" name="コンテンツ プレースホルダー 2"/>
          <p:cNvSpPr>
            <a:spLocks noGrp="1"/>
          </p:cNvSpPr>
          <p:nvPr>
            <p:ph idx="1"/>
          </p:nvPr>
        </p:nvSpPr>
        <p:spPr>
          <a:xfrm>
            <a:off x="346193" y="986160"/>
            <a:ext cx="11645115" cy="2125340"/>
          </a:xfrm>
        </p:spPr>
        <p:txBody>
          <a:bodyPr>
            <a:normAutofit/>
          </a:bodyPr>
          <a:lstStyle/>
          <a:p>
            <a:r>
              <a:rPr lang="en-US" altLang="ja-JP" sz="2400" dirty="0" err="1" smtClean="0"/>
              <a:t>Winograds</a:t>
            </a:r>
            <a:r>
              <a:rPr lang="ja-JP" altLang="en-US" sz="2400" dirty="0" smtClean="0"/>
              <a:t>の</a:t>
            </a:r>
            <a:r>
              <a:rPr lang="en-US" altLang="ja-JP" sz="2400" dirty="0" smtClean="0"/>
              <a:t>SHRDLU</a:t>
            </a:r>
            <a:r>
              <a:rPr lang="ja-JP" altLang="en-US" sz="2400" dirty="0" smtClean="0"/>
              <a:t>を参考に</a:t>
            </a:r>
            <a:r>
              <a:rPr lang="en-US" altLang="ja-JP" sz="2400" dirty="0" smtClean="0"/>
              <a:t>Mini-SHRDLU</a:t>
            </a:r>
            <a:r>
              <a:rPr lang="ja-JP" altLang="en-US" sz="2400" dirty="0" smtClean="0"/>
              <a:t>を作成</a:t>
            </a:r>
            <a:endParaRPr lang="en-US" altLang="ja-JP" sz="2400" dirty="0"/>
          </a:p>
          <a:p>
            <a:pPr lvl="1"/>
            <a:r>
              <a:rPr lang="en-US" altLang="ja-JP" sz="2000" dirty="0" smtClean="0">
                <a:hlinkClick r:id="rId2"/>
              </a:rPr>
              <a:t>https</a:t>
            </a:r>
            <a:r>
              <a:rPr lang="en-US" altLang="ja-JP" sz="2000" dirty="0">
                <a:hlinkClick r:id="rId2"/>
              </a:rPr>
              <a:t>://</a:t>
            </a:r>
            <a:r>
              <a:rPr lang="en-US" altLang="ja-JP" sz="2000" dirty="0" smtClean="0">
                <a:hlinkClick r:id="rId2"/>
              </a:rPr>
              <a:t>www.youtube.com/watch?v=BTSJ0-saaUc</a:t>
            </a:r>
            <a:endParaRPr lang="en-US" altLang="ja-JP" sz="2000" dirty="0" smtClean="0"/>
          </a:p>
          <a:p>
            <a:r>
              <a:rPr lang="ja-JP" altLang="en-US" sz="2400" dirty="0" smtClean="0"/>
              <a:t>下図だと</a:t>
            </a:r>
            <a:r>
              <a:rPr lang="en-US" altLang="ja-JP" sz="2400" dirty="0" smtClean="0"/>
              <a:t>Q</a:t>
            </a:r>
            <a:r>
              <a:rPr lang="ja-JP" altLang="en-US" sz="2400" dirty="0" smtClean="0"/>
              <a:t>というゴール</a:t>
            </a:r>
            <a:r>
              <a:rPr lang="en-US" altLang="ja-JP" sz="2400" dirty="0" smtClean="0"/>
              <a:t> (</a:t>
            </a:r>
            <a:r>
              <a:rPr lang="ja-JP" altLang="en-US" sz="2400" dirty="0" smtClean="0"/>
              <a:t>事前にメモリにのってる</a:t>
            </a:r>
            <a:r>
              <a:rPr lang="en-US" altLang="ja-JP" sz="2400" dirty="0" smtClean="0"/>
              <a:t>) </a:t>
            </a:r>
            <a:r>
              <a:rPr lang="ja-JP" altLang="en-US" sz="2400" dirty="0" smtClean="0"/>
              <a:t>を解釈して行動する</a:t>
            </a:r>
            <a:endParaRPr lang="en-US" altLang="ja-JP" sz="2400" dirty="0" smtClean="0"/>
          </a:p>
          <a:p>
            <a:pPr lvl="1"/>
            <a:r>
              <a:rPr lang="en-US" altLang="ja-JP" sz="2000" dirty="0" smtClean="0"/>
              <a:t>Q</a:t>
            </a:r>
            <a:r>
              <a:rPr lang="ja-JP" altLang="en-US" sz="2000" dirty="0" smtClean="0"/>
              <a:t>は例えば</a:t>
            </a:r>
            <a:r>
              <a:rPr lang="en-US" altLang="ja-JP" sz="2000" dirty="0" smtClean="0"/>
              <a:t>2</a:t>
            </a:r>
            <a:r>
              <a:rPr lang="ja-JP" altLang="en-US" sz="2000" dirty="0" smtClean="0"/>
              <a:t>の下に</a:t>
            </a:r>
            <a:r>
              <a:rPr lang="en-US" altLang="ja-JP" sz="2000" dirty="0" smtClean="0"/>
              <a:t>4</a:t>
            </a:r>
            <a:r>
              <a:rPr lang="ja-JP" altLang="en-US" sz="2000" dirty="0" smtClean="0"/>
              <a:t>，</a:t>
            </a:r>
            <a:r>
              <a:rPr lang="en-US" altLang="ja-JP" sz="2000" dirty="0" smtClean="0"/>
              <a:t>3</a:t>
            </a:r>
            <a:r>
              <a:rPr lang="ja-JP" altLang="en-US" sz="2000" dirty="0" smtClean="0"/>
              <a:t>の右に</a:t>
            </a:r>
            <a:r>
              <a:rPr lang="en-US" altLang="ja-JP" sz="2000" dirty="0" smtClean="0"/>
              <a:t>6</a:t>
            </a:r>
            <a:r>
              <a:rPr lang="ja-JP" altLang="en-US" sz="2000" dirty="0" smtClean="0"/>
              <a:t>，などの組み合わせ</a:t>
            </a:r>
            <a:endParaRPr lang="en-US" altLang="ja-JP" sz="2000" dirty="0" smtClean="0"/>
          </a:p>
          <a:p>
            <a:r>
              <a:rPr lang="ja-JP" altLang="en-US" sz="2400" dirty="0" smtClean="0"/>
              <a:t>強化学習との組み合わせ方法は</a:t>
            </a:r>
            <a:r>
              <a:rPr lang="en-US" altLang="ja-JP" sz="2400" dirty="0" smtClean="0"/>
              <a:t>Method, “Reinforcement learning”</a:t>
            </a:r>
            <a:r>
              <a:rPr lang="ja-JP" altLang="en-US" sz="2400" dirty="0" smtClean="0"/>
              <a:t>に</a:t>
            </a:r>
            <a:endParaRPr lang="en-US" altLang="ja-JP" sz="2400" dirty="0" smtClean="0"/>
          </a:p>
        </p:txBody>
      </p:sp>
      <p:pic>
        <p:nvPicPr>
          <p:cNvPr id="5" name="図 4"/>
          <p:cNvPicPr>
            <a:picLocks noChangeAspect="1"/>
          </p:cNvPicPr>
          <p:nvPr/>
        </p:nvPicPr>
        <p:blipFill>
          <a:blip r:embed="rId3"/>
          <a:stretch>
            <a:fillRect/>
          </a:stretch>
        </p:blipFill>
        <p:spPr>
          <a:xfrm>
            <a:off x="2383613" y="3143729"/>
            <a:ext cx="7570273" cy="3738787"/>
          </a:xfrm>
          <a:prstGeom prst="rect">
            <a:avLst/>
          </a:prstGeom>
        </p:spPr>
      </p:pic>
    </p:spTree>
    <p:extLst>
      <p:ext uri="{BB962C8B-B14F-4D97-AF65-F5344CB8AC3E}">
        <p14:creationId xmlns:p14="http://schemas.microsoft.com/office/powerpoint/2010/main" val="25939978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なぜ外部メモリを使うのか</a:t>
            </a:r>
            <a:endParaRPr lang="en-US" altLang="ja-JP" dirty="0"/>
          </a:p>
          <a:p>
            <a:r>
              <a:rPr kumimoji="1" lang="ja-JP" altLang="en-US" dirty="0" smtClean="0"/>
              <a:t>外部メモリを使うとできること</a:t>
            </a:r>
            <a:endParaRPr kumimoji="1" lang="en-US" altLang="ja-JP" dirty="0" smtClean="0"/>
          </a:p>
          <a:p>
            <a:r>
              <a:rPr lang="ja-JP" altLang="en-US" dirty="0" smtClean="0"/>
              <a:t>外部メモリの使い方</a:t>
            </a:r>
            <a:endParaRPr lang="en-US" altLang="ja-JP" dirty="0" smtClean="0"/>
          </a:p>
          <a:p>
            <a:r>
              <a:rPr kumimoji="1" lang="ja-JP" altLang="en-US" dirty="0" smtClean="0"/>
              <a:t>本論文の実験</a:t>
            </a:r>
            <a:endParaRPr kumimoji="1" lang="en-US" altLang="ja-JP" dirty="0" smtClean="0"/>
          </a:p>
          <a:p>
            <a:r>
              <a:rPr lang="ja-JP" altLang="en-US" b="1" dirty="0">
                <a:solidFill>
                  <a:srgbClr val="0063B2"/>
                </a:solidFill>
              </a:rPr>
              <a:t>外部メモリ付き</a:t>
            </a:r>
            <a:r>
              <a:rPr lang="en-US" altLang="ja-JP" b="1" dirty="0">
                <a:solidFill>
                  <a:srgbClr val="0063B2"/>
                </a:solidFill>
              </a:rPr>
              <a:t>NN</a:t>
            </a:r>
            <a:r>
              <a:rPr lang="ja-JP" altLang="en-US" b="1" dirty="0">
                <a:solidFill>
                  <a:srgbClr val="0063B2"/>
                </a:solidFill>
              </a:rPr>
              <a:t>の課題と研究動向</a:t>
            </a:r>
          </a:p>
        </p:txBody>
      </p:sp>
    </p:spTree>
    <p:extLst>
      <p:ext uri="{BB962C8B-B14F-4D97-AF65-F5344CB8AC3E}">
        <p14:creationId xmlns:p14="http://schemas.microsoft.com/office/powerpoint/2010/main" val="15525461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DNC</a:t>
            </a:r>
            <a:r>
              <a:rPr kumimoji="1" lang="ja-JP" altLang="en-US" dirty="0" smtClean="0"/>
              <a:t>および外部メモリ付き</a:t>
            </a:r>
            <a:r>
              <a:rPr kumimoji="1" lang="en-US" altLang="ja-JP" dirty="0" smtClean="0"/>
              <a:t>NN</a:t>
            </a:r>
            <a:r>
              <a:rPr kumimoji="1" lang="ja-JP" altLang="en-US" dirty="0" smtClean="0"/>
              <a:t>の課題</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1. </a:t>
            </a:r>
            <a:r>
              <a:rPr lang="ja-JP" altLang="en-US" dirty="0" smtClean="0"/>
              <a:t>大規模メモリへの対応</a:t>
            </a:r>
            <a:endParaRPr lang="en-US" altLang="ja-JP" dirty="0" smtClean="0"/>
          </a:p>
          <a:p>
            <a:pPr lvl="1"/>
            <a:r>
              <a:rPr lang="ja-JP" altLang="en-US" dirty="0" smtClean="0"/>
              <a:t>特に，</a:t>
            </a:r>
            <a:r>
              <a:rPr lang="en-US" altLang="ja-JP" dirty="0" smtClean="0"/>
              <a:t>Memory</a:t>
            </a:r>
            <a:r>
              <a:rPr lang="ja-JP" altLang="en-US" dirty="0"/>
              <a:t>へのアクセスに</a:t>
            </a:r>
            <a:r>
              <a:rPr lang="en-US" altLang="ja-JP" dirty="0" err="1"/>
              <a:t>softmax</a:t>
            </a:r>
            <a:r>
              <a:rPr lang="en-US" altLang="ja-JP" dirty="0"/>
              <a:t> </a:t>
            </a:r>
            <a:r>
              <a:rPr lang="en-US" altLang="ja-JP" dirty="0" smtClean="0"/>
              <a:t>(soft attention</a:t>
            </a:r>
            <a:r>
              <a:rPr lang="en-US" altLang="ja-JP" dirty="0"/>
              <a:t>)</a:t>
            </a:r>
            <a:r>
              <a:rPr lang="ja-JP" altLang="en-US" dirty="0"/>
              <a:t>を使って</a:t>
            </a:r>
            <a:r>
              <a:rPr lang="ja-JP" altLang="en-US" dirty="0" smtClean="0"/>
              <a:t>いることが問題</a:t>
            </a:r>
            <a:endParaRPr lang="en-US" altLang="ja-JP" dirty="0"/>
          </a:p>
          <a:p>
            <a:pPr lvl="1"/>
            <a:r>
              <a:rPr lang="ja-JP" altLang="en-US" dirty="0" smtClean="0"/>
              <a:t>メモリ</a:t>
            </a:r>
            <a:r>
              <a:rPr lang="ja-JP" altLang="en-US" dirty="0"/>
              <a:t>を増やすと全部見ないといけないので</a:t>
            </a:r>
            <a:r>
              <a:rPr lang="ja-JP" altLang="en-US" dirty="0" smtClean="0"/>
              <a:t>難しい</a:t>
            </a:r>
            <a:endParaRPr lang="en-US" altLang="ja-JP" dirty="0" smtClean="0"/>
          </a:p>
          <a:p>
            <a:endParaRPr lang="en-US" altLang="ja-JP" dirty="0"/>
          </a:p>
          <a:p>
            <a:r>
              <a:rPr lang="en-US" altLang="ja-JP" dirty="0" smtClean="0"/>
              <a:t>2. </a:t>
            </a:r>
            <a:r>
              <a:rPr lang="ja-JP" altLang="en-US" dirty="0" smtClean="0"/>
              <a:t>実世界データでの利用</a:t>
            </a:r>
            <a:endParaRPr lang="en-US" altLang="ja-JP" dirty="0" smtClean="0"/>
          </a:p>
          <a:p>
            <a:pPr lvl="1"/>
            <a:r>
              <a:rPr lang="ja-JP" altLang="en-US" dirty="0" smtClean="0"/>
              <a:t>今回の論文でも疑似データでの</a:t>
            </a:r>
            <a:r>
              <a:rPr lang="en-US" altLang="ja-JP" dirty="0" smtClean="0"/>
              <a:t>Toy</a:t>
            </a:r>
            <a:r>
              <a:rPr lang="ja-JP" altLang="en-US" dirty="0" smtClean="0"/>
              <a:t>タスクがメイン</a:t>
            </a:r>
            <a:endParaRPr lang="en-US" altLang="ja-JP" dirty="0" smtClean="0"/>
          </a:p>
          <a:p>
            <a:pPr lvl="1"/>
            <a:r>
              <a:rPr lang="ja-JP" altLang="en-US" dirty="0" smtClean="0"/>
              <a:t>実世界のデータへの適用</a:t>
            </a:r>
            <a:r>
              <a:rPr lang="en-US" altLang="ja-JP" dirty="0" smtClean="0"/>
              <a:t> (</a:t>
            </a:r>
            <a:r>
              <a:rPr lang="ja-JP" altLang="en-US" dirty="0" smtClean="0"/>
              <a:t>たぶん</a:t>
            </a:r>
            <a:r>
              <a:rPr lang="en-US" altLang="ja-JP" dirty="0" smtClean="0"/>
              <a:t>1</a:t>
            </a:r>
            <a:r>
              <a:rPr lang="ja-JP" altLang="en-US" dirty="0" smtClean="0"/>
              <a:t>がボトルネックになる</a:t>
            </a:r>
            <a:r>
              <a:rPr lang="en-US" altLang="ja-JP" dirty="0" smtClean="0"/>
              <a:t>)</a:t>
            </a:r>
          </a:p>
        </p:txBody>
      </p:sp>
    </p:spTree>
    <p:extLst>
      <p:ext uri="{BB962C8B-B14F-4D97-AF65-F5344CB8AC3E}">
        <p14:creationId xmlns:p14="http://schemas.microsoft.com/office/powerpoint/2010/main" val="1464573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背景</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ja-JP" altLang="en-US" dirty="0" smtClean="0"/>
              <a:t>ニューラルネットワークは信号処理で特にうまくいっている</a:t>
            </a:r>
            <a:endParaRPr kumimoji="1" lang="en-US" altLang="ja-JP" dirty="0" smtClean="0"/>
          </a:p>
          <a:p>
            <a:pPr lvl="1"/>
            <a:r>
              <a:rPr lang="ja-JP" altLang="en-US" dirty="0" smtClean="0"/>
              <a:t>画像処理</a:t>
            </a:r>
            <a:endParaRPr lang="en-US" altLang="ja-JP" dirty="0" smtClean="0"/>
          </a:p>
          <a:p>
            <a:pPr lvl="1"/>
            <a:r>
              <a:rPr kumimoji="1" lang="ja-JP" altLang="en-US" dirty="0" smtClean="0"/>
              <a:t>音声処理</a:t>
            </a:r>
            <a:endParaRPr kumimoji="1" lang="en-US" altLang="ja-JP" dirty="0" smtClean="0"/>
          </a:p>
          <a:p>
            <a:r>
              <a:rPr lang="ja-JP" altLang="en-US" dirty="0" smtClean="0"/>
              <a:t>一方</a:t>
            </a:r>
            <a:r>
              <a:rPr kumimoji="1" lang="ja-JP" altLang="en-US" dirty="0" smtClean="0"/>
              <a:t>，</a:t>
            </a:r>
            <a:r>
              <a:rPr lang="ja-JP" altLang="en-US" dirty="0" smtClean="0"/>
              <a:t>いくつかのことはできない</a:t>
            </a:r>
            <a:r>
              <a:rPr lang="en-US" altLang="ja-JP" dirty="0" smtClean="0"/>
              <a:t> or </a:t>
            </a:r>
            <a:r>
              <a:rPr lang="ja-JP" altLang="en-US" dirty="0" smtClean="0"/>
              <a:t>苦手　</a:t>
            </a:r>
            <a:endParaRPr kumimoji="1" lang="en-US" altLang="ja-JP" dirty="0" smtClean="0"/>
          </a:p>
          <a:p>
            <a:pPr lvl="1"/>
            <a:r>
              <a:rPr lang="ja-JP" altLang="en-US" dirty="0" smtClean="0"/>
              <a:t>変数を表現する</a:t>
            </a:r>
            <a:endParaRPr lang="en-US" altLang="ja-JP" dirty="0" smtClean="0"/>
          </a:p>
          <a:p>
            <a:pPr lvl="1"/>
            <a:r>
              <a:rPr lang="ja-JP" altLang="en-US" dirty="0" smtClean="0"/>
              <a:t>データ構造</a:t>
            </a:r>
            <a:r>
              <a:rPr lang="en-US" altLang="ja-JP" dirty="0" smtClean="0"/>
              <a:t> (</a:t>
            </a:r>
            <a:r>
              <a:rPr lang="ja-JP" altLang="en-US" dirty="0" smtClean="0"/>
              <a:t>リストなど</a:t>
            </a:r>
            <a:r>
              <a:rPr lang="en-US" altLang="ja-JP" dirty="0" smtClean="0"/>
              <a:t>) </a:t>
            </a:r>
            <a:r>
              <a:rPr lang="ja-JP" altLang="en-US" dirty="0" smtClean="0"/>
              <a:t>を表現する</a:t>
            </a:r>
            <a:endParaRPr lang="en-US" altLang="ja-JP" dirty="0" smtClean="0"/>
          </a:p>
          <a:p>
            <a:pPr lvl="1"/>
            <a:r>
              <a:rPr lang="ja-JP" altLang="en-US" dirty="0" smtClean="0"/>
              <a:t>長期に渡って記憶する</a:t>
            </a:r>
            <a:endParaRPr kumimoji="1" lang="en-US" altLang="ja-JP" dirty="0" smtClean="0"/>
          </a:p>
          <a:p>
            <a:r>
              <a:rPr lang="ja-JP" altLang="en-US" dirty="0" smtClean="0"/>
              <a:t>普通のノイマン型コンピュータはこれらが得意</a:t>
            </a:r>
            <a:endParaRPr lang="en-US" altLang="ja-JP" dirty="0" smtClean="0"/>
          </a:p>
          <a:p>
            <a:r>
              <a:rPr lang="en-US" altLang="ja-JP" dirty="0" smtClean="0"/>
              <a:t>NN</a:t>
            </a:r>
            <a:r>
              <a:rPr lang="ja-JP" altLang="en-US" dirty="0" smtClean="0"/>
              <a:t>とコンピュータの差分</a:t>
            </a:r>
            <a:r>
              <a:rPr lang="en-US" altLang="ja-JP" dirty="0" smtClean="0"/>
              <a:t>=</a:t>
            </a:r>
            <a:r>
              <a:rPr lang="ja-JP" altLang="en-US" dirty="0" smtClean="0"/>
              <a:t>外部記憶が課題では</a:t>
            </a:r>
            <a:endParaRPr lang="en-US" altLang="ja-JP" dirty="0" smtClean="0"/>
          </a:p>
          <a:p>
            <a:pPr lvl="1"/>
            <a:r>
              <a:rPr kumimoji="1" lang="ja-JP" altLang="en-US" dirty="0" smtClean="0"/>
              <a:t>普通の</a:t>
            </a:r>
            <a:r>
              <a:rPr kumimoji="1" lang="en-US" altLang="ja-JP" dirty="0" smtClean="0"/>
              <a:t>NN</a:t>
            </a:r>
            <a:r>
              <a:rPr kumimoji="1" lang="ja-JP" altLang="en-US" dirty="0" smtClean="0"/>
              <a:t>は記憶する機能がない</a:t>
            </a:r>
            <a:r>
              <a:rPr kumimoji="1" lang="en-US" altLang="ja-JP" dirty="0" smtClean="0"/>
              <a:t>/</a:t>
            </a:r>
            <a:r>
              <a:rPr kumimoji="1" lang="ja-JP" altLang="en-US" dirty="0" smtClean="0"/>
              <a:t>弱い</a:t>
            </a:r>
            <a:endParaRPr kumimoji="1" lang="en-US" altLang="ja-JP" dirty="0" smtClean="0"/>
          </a:p>
          <a:p>
            <a:r>
              <a:rPr lang="ja-JP" altLang="en-US" dirty="0" smtClean="0"/>
              <a:t>外部記憶装置を持つニューラルネットを提案</a:t>
            </a:r>
            <a:endParaRPr kumimoji="1" lang="ja-JP" altLang="en-US" dirty="0"/>
          </a:p>
        </p:txBody>
      </p:sp>
    </p:spTree>
    <p:extLst>
      <p:ext uri="{BB962C8B-B14F-4D97-AF65-F5344CB8AC3E}">
        <p14:creationId xmlns:p14="http://schemas.microsoft.com/office/powerpoint/2010/main" val="501434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NTM</a:t>
            </a:r>
            <a:r>
              <a:rPr lang="ja-JP" altLang="en-US" dirty="0" smtClean="0"/>
              <a:t>以降</a:t>
            </a:r>
            <a:r>
              <a:rPr lang="ja-JP" altLang="en-US" dirty="0" smtClean="0"/>
              <a:t>の</a:t>
            </a:r>
            <a:r>
              <a:rPr lang="ja-JP" altLang="en-US" dirty="0" smtClean="0"/>
              <a:t>研究</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smtClean="0"/>
              <a:t>“</a:t>
            </a:r>
            <a:r>
              <a:rPr lang="en-US" altLang="ja-JP" dirty="0" smtClean="0"/>
              <a:t>Reinforcement </a:t>
            </a:r>
            <a:r>
              <a:rPr lang="en-US" altLang="ja-JP" dirty="0"/>
              <a:t>Learning </a:t>
            </a:r>
            <a:r>
              <a:rPr lang="en-US" altLang="ja-JP" dirty="0" smtClean="0"/>
              <a:t>NTM”</a:t>
            </a:r>
            <a:endParaRPr lang="en-US" altLang="ja-JP" dirty="0"/>
          </a:p>
          <a:p>
            <a:pPr lvl="1"/>
            <a:r>
              <a:rPr lang="en-US" altLang="ja-JP" dirty="0"/>
              <a:t>Hard attention: REINFORCE</a:t>
            </a:r>
            <a:r>
              <a:rPr lang="ja-JP" altLang="en-US" dirty="0"/>
              <a:t>使って訓練</a:t>
            </a:r>
            <a:endParaRPr lang="en-US" altLang="ja-JP" dirty="0"/>
          </a:p>
          <a:p>
            <a:r>
              <a:rPr lang="en-US" altLang="ja-JP" dirty="0" smtClean="0"/>
              <a:t>“Scaling Memory-Augmented Neural Networks with Sparse Reads and Wrights” (NIPS2016)</a:t>
            </a:r>
          </a:p>
          <a:p>
            <a:pPr lvl="1"/>
            <a:r>
              <a:rPr lang="ja-JP" altLang="en-US" dirty="0" smtClean="0"/>
              <a:t>なんか</a:t>
            </a:r>
            <a:r>
              <a:rPr lang="en-US" altLang="ja-JP" dirty="0" smtClean="0"/>
              <a:t>K &lt;&lt; N</a:t>
            </a:r>
            <a:r>
              <a:rPr lang="ja-JP" altLang="en-US" dirty="0" smtClean="0"/>
              <a:t>個しか重みを用意してないけどよくわからない</a:t>
            </a:r>
            <a:endParaRPr lang="en-US" altLang="ja-JP" dirty="0" smtClean="0"/>
          </a:p>
          <a:p>
            <a:endParaRPr kumimoji="1" lang="en-US" altLang="ja-JP" dirty="0" smtClean="0"/>
          </a:p>
          <a:p>
            <a:endParaRPr kumimoji="1" lang="en-US" altLang="ja-JP" dirty="0" smtClean="0"/>
          </a:p>
        </p:txBody>
      </p:sp>
    </p:spTree>
    <p:extLst>
      <p:ext uri="{BB962C8B-B14F-4D97-AF65-F5344CB8AC3E}">
        <p14:creationId xmlns:p14="http://schemas.microsoft.com/office/powerpoint/2010/main" val="1129754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最近の研究</a:t>
            </a:r>
            <a:r>
              <a:rPr kumimoji="1" lang="en-US" altLang="ja-JP" dirty="0" smtClean="0"/>
              <a:t> ICLR2017</a:t>
            </a:r>
            <a:endParaRPr kumimoji="1" lang="ja-JP" altLang="en-US" dirty="0"/>
          </a:p>
        </p:txBody>
      </p:sp>
      <p:sp>
        <p:nvSpPr>
          <p:cNvPr id="3" name="コンテンツ プレースホルダー 2"/>
          <p:cNvSpPr>
            <a:spLocks noGrp="1"/>
          </p:cNvSpPr>
          <p:nvPr>
            <p:ph idx="1"/>
          </p:nvPr>
        </p:nvSpPr>
        <p:spPr/>
        <p:txBody>
          <a:bodyPr/>
          <a:lstStyle/>
          <a:p>
            <a:r>
              <a:rPr lang="en-US" altLang="ja-JP" dirty="0"/>
              <a:t>“Hierarchical Memory Networks” (ICLR2017)</a:t>
            </a:r>
          </a:p>
          <a:p>
            <a:pPr lvl="1"/>
            <a:r>
              <a:rPr lang="ja-JP" altLang="en-US" dirty="0"/>
              <a:t>メモリを階層的</a:t>
            </a:r>
            <a:r>
              <a:rPr lang="ja-JP" altLang="en-US" dirty="0" smtClean="0"/>
              <a:t>に表現することで</a:t>
            </a:r>
            <a:r>
              <a:rPr lang="en-US" altLang="ja-JP" dirty="0" err="1" smtClean="0"/>
              <a:t>softmax</a:t>
            </a:r>
            <a:r>
              <a:rPr lang="ja-JP" altLang="en-US" dirty="0" smtClean="0"/>
              <a:t>で見るメモリを減らす</a:t>
            </a:r>
            <a:endParaRPr lang="en-US" altLang="ja-JP" dirty="0"/>
          </a:p>
          <a:p>
            <a:r>
              <a:rPr lang="en-US" altLang="ja-JP" dirty="0" smtClean="0"/>
              <a:t>“Dynamic NTM with Continuous and Discrete Addressing Schemes” ICLR2017</a:t>
            </a:r>
          </a:p>
          <a:p>
            <a:pPr lvl="1"/>
            <a:r>
              <a:rPr lang="en-US" altLang="ja-JP" dirty="0" smtClean="0"/>
              <a:t>REINFORCE</a:t>
            </a:r>
            <a:r>
              <a:rPr lang="ja-JP" altLang="en-US" dirty="0" smtClean="0"/>
              <a:t>による</a:t>
            </a:r>
            <a:r>
              <a:rPr lang="en-US" altLang="ja-JP" dirty="0" smtClean="0"/>
              <a:t>Hard Attention</a:t>
            </a:r>
            <a:r>
              <a:rPr lang="ja-JP" altLang="en-US" dirty="0" smtClean="0"/>
              <a:t>と</a:t>
            </a:r>
            <a:r>
              <a:rPr lang="en-US" altLang="ja-JP" dirty="0" err="1" smtClean="0"/>
              <a:t>softmax</a:t>
            </a:r>
            <a:r>
              <a:rPr lang="ja-JP" altLang="en-US" dirty="0" smtClean="0"/>
              <a:t>による</a:t>
            </a:r>
            <a:r>
              <a:rPr lang="en-US" altLang="ja-JP" dirty="0" smtClean="0"/>
              <a:t/>
            </a:r>
            <a:br>
              <a:rPr lang="en-US" altLang="ja-JP" dirty="0" smtClean="0"/>
            </a:br>
            <a:r>
              <a:rPr lang="en-US" altLang="ja-JP" dirty="0" smtClean="0"/>
              <a:t>Soft attention</a:t>
            </a:r>
            <a:r>
              <a:rPr lang="ja-JP" altLang="en-US" dirty="0" smtClean="0"/>
              <a:t>を併用している</a:t>
            </a:r>
            <a:endParaRPr lang="en-US" altLang="ja-JP" dirty="0" smtClean="0"/>
          </a:p>
          <a:p>
            <a:pPr lvl="1"/>
            <a:r>
              <a:rPr lang="ja-JP" altLang="en-US" dirty="0" smtClean="0"/>
              <a:t>よくわからない</a:t>
            </a:r>
            <a:endParaRPr lang="en-US" altLang="ja-JP" dirty="0" smtClean="0"/>
          </a:p>
          <a:p>
            <a:r>
              <a:rPr kumimoji="1" lang="en-US" altLang="ja-JP" dirty="0" smtClean="0"/>
              <a:t>“Lie </a:t>
            </a:r>
            <a:r>
              <a:rPr kumimoji="1" lang="en-US" altLang="ja-JP" dirty="0" smtClean="0"/>
              <a:t>Access Neural Turing Machine” ICLR2017</a:t>
            </a:r>
          </a:p>
          <a:p>
            <a:pPr lvl="1"/>
            <a:r>
              <a:rPr lang="ja-JP" altLang="en-US" dirty="0" smtClean="0"/>
              <a:t>リー群を利用した</a:t>
            </a:r>
            <a:r>
              <a:rPr lang="en-US" altLang="ja-JP" dirty="0" smtClean="0"/>
              <a:t>addressing</a:t>
            </a:r>
            <a:endParaRPr lang="en-US" altLang="ja-JP" dirty="0"/>
          </a:p>
          <a:p>
            <a:pPr lvl="1"/>
            <a:r>
              <a:rPr kumimoji="1" lang="ja-JP" altLang="en-US" dirty="0" smtClean="0"/>
              <a:t>自然にヘッドを移動できるっぽい</a:t>
            </a:r>
            <a:endParaRPr kumimoji="1" lang="ja-JP" altLang="en-US" dirty="0"/>
          </a:p>
        </p:txBody>
      </p:sp>
    </p:spTree>
    <p:extLst>
      <p:ext uri="{BB962C8B-B14F-4D97-AF65-F5344CB8AC3E}">
        <p14:creationId xmlns:p14="http://schemas.microsoft.com/office/powerpoint/2010/main" val="1729902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DNC</a:t>
            </a:r>
            <a:r>
              <a:rPr kumimoji="1" lang="ja-JP" altLang="en-US" dirty="0" smtClean="0"/>
              <a:t>は外部メモリ付きのニューラルネット</a:t>
            </a:r>
            <a:endParaRPr kumimoji="1" lang="en-US" altLang="ja-JP" dirty="0" smtClean="0"/>
          </a:p>
          <a:p>
            <a:r>
              <a:rPr lang="ja-JP" altLang="en-US" dirty="0"/>
              <a:t>外部メモリを持つ</a:t>
            </a:r>
            <a:r>
              <a:rPr lang="en-US" altLang="ja-JP" dirty="0"/>
              <a:t/>
            </a:r>
            <a:br>
              <a:rPr lang="en-US" altLang="ja-JP" dirty="0"/>
            </a:br>
            <a:r>
              <a:rPr lang="en-US" altLang="ja-JP" dirty="0"/>
              <a:t>=&gt;</a:t>
            </a:r>
            <a:r>
              <a:rPr lang="ja-JP" altLang="en-US" dirty="0"/>
              <a:t>従来は難しかった長期記憶や変数の扱いが可能に</a:t>
            </a:r>
          </a:p>
          <a:p>
            <a:r>
              <a:rPr lang="ja-JP" altLang="en-US" dirty="0" smtClean="0"/>
              <a:t>全体が微分可能なように設計されている</a:t>
            </a:r>
            <a:r>
              <a:rPr lang="en-US" altLang="ja-JP" dirty="0" smtClean="0"/>
              <a:t/>
            </a:r>
            <a:br>
              <a:rPr lang="en-US" altLang="ja-JP" dirty="0" smtClean="0"/>
            </a:br>
            <a:r>
              <a:rPr lang="en-US" altLang="ja-JP" dirty="0" smtClean="0"/>
              <a:t>=&gt;</a:t>
            </a:r>
            <a:r>
              <a:rPr lang="ja-JP" altLang="en-US" dirty="0" smtClean="0"/>
              <a:t>アルゴリズム的なものを学習</a:t>
            </a:r>
            <a:r>
              <a:rPr lang="ja-JP" altLang="en-US" dirty="0" smtClean="0"/>
              <a:t>できる</a:t>
            </a:r>
            <a:endParaRPr lang="en-US" altLang="ja-JP" dirty="0" smtClean="0"/>
          </a:p>
          <a:p>
            <a:endParaRPr lang="en-US" altLang="ja-JP" dirty="0"/>
          </a:p>
          <a:p>
            <a:r>
              <a:rPr lang="ja-JP" altLang="en-US" dirty="0" smtClean="0"/>
              <a:t>いかにスケールさせるか</a:t>
            </a:r>
            <a:r>
              <a:rPr lang="en-US" altLang="ja-JP" dirty="0" smtClean="0"/>
              <a:t>/</a:t>
            </a:r>
            <a:r>
              <a:rPr lang="ja-JP" altLang="en-US" dirty="0" smtClean="0"/>
              <a:t>実世界の問題に適用するかは</a:t>
            </a:r>
            <a:r>
              <a:rPr lang="ja-JP" altLang="en-US" dirty="0" smtClean="0"/>
              <a:t>課題</a:t>
            </a:r>
            <a:endParaRPr lang="en-US" altLang="ja-JP" dirty="0" smtClean="0"/>
          </a:p>
          <a:p>
            <a:r>
              <a:rPr lang="en-US" altLang="ja-JP" dirty="0" smtClean="0"/>
              <a:t>addressing</a:t>
            </a:r>
            <a:r>
              <a:rPr lang="ja-JP" altLang="en-US" dirty="0" smtClean="0"/>
              <a:t>の工夫でスケールさせる方向で研究されている</a:t>
            </a:r>
            <a:endParaRPr lang="en-US" altLang="ja-JP" dirty="0" smtClean="0"/>
          </a:p>
        </p:txBody>
      </p:sp>
    </p:spTree>
    <p:extLst>
      <p:ext uri="{BB962C8B-B14F-4D97-AF65-F5344CB8AC3E}">
        <p14:creationId xmlns:p14="http://schemas.microsoft.com/office/powerpoint/2010/main" val="228887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外部メモリ付きニューラルネット</a:t>
            </a:r>
            <a:endParaRPr kumimoji="1" lang="ja-JP" altLang="en-US" dirty="0"/>
          </a:p>
        </p:txBody>
      </p:sp>
      <p:sp>
        <p:nvSpPr>
          <p:cNvPr id="4" name="角丸四角形 3"/>
          <p:cNvSpPr/>
          <p:nvPr/>
        </p:nvSpPr>
        <p:spPr>
          <a:xfrm>
            <a:off x="1709395" y="3193828"/>
            <a:ext cx="2093844" cy="7955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t>NN</a:t>
            </a:r>
            <a:endParaRPr kumimoji="1" lang="ja-JP" altLang="en-US" sz="2800" dirty="0"/>
          </a:p>
        </p:txBody>
      </p:sp>
      <p:cxnSp>
        <p:nvCxnSpPr>
          <p:cNvPr id="6" name="直線矢印コネクタ 5"/>
          <p:cNvCxnSpPr>
            <a:endCxn id="4" idx="0"/>
          </p:cNvCxnSpPr>
          <p:nvPr/>
        </p:nvCxnSpPr>
        <p:spPr>
          <a:xfrm>
            <a:off x="2756317" y="2299494"/>
            <a:ext cx="0" cy="89433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a:stCxn id="4" idx="2"/>
          </p:cNvCxnSpPr>
          <p:nvPr/>
        </p:nvCxnSpPr>
        <p:spPr>
          <a:xfrm>
            <a:off x="2756317" y="3989330"/>
            <a:ext cx="0" cy="82807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1709396" y="1776274"/>
            <a:ext cx="2093842" cy="523220"/>
          </a:xfrm>
          <a:prstGeom prst="rect">
            <a:avLst/>
          </a:prstGeom>
          <a:noFill/>
        </p:spPr>
        <p:txBody>
          <a:bodyPr wrap="square" rtlCol="0">
            <a:spAutoFit/>
          </a:bodyPr>
          <a:lstStyle/>
          <a:p>
            <a:pPr algn="ctr"/>
            <a:r>
              <a:rPr kumimoji="1" lang="en-US" altLang="ja-JP" sz="2800" smtClean="0"/>
              <a:t>Input</a:t>
            </a:r>
            <a:endParaRPr kumimoji="1" lang="ja-JP" altLang="en-US" sz="2800" dirty="0"/>
          </a:p>
        </p:txBody>
      </p:sp>
      <p:sp>
        <p:nvSpPr>
          <p:cNvPr id="12" name="テキスト ボックス 11"/>
          <p:cNvSpPr txBox="1"/>
          <p:nvPr/>
        </p:nvSpPr>
        <p:spPr>
          <a:xfrm>
            <a:off x="1709395" y="4817407"/>
            <a:ext cx="2093843" cy="523220"/>
          </a:xfrm>
          <a:prstGeom prst="rect">
            <a:avLst/>
          </a:prstGeom>
          <a:noFill/>
        </p:spPr>
        <p:txBody>
          <a:bodyPr wrap="square" rtlCol="0">
            <a:spAutoFit/>
          </a:bodyPr>
          <a:lstStyle/>
          <a:p>
            <a:pPr algn="ctr"/>
            <a:r>
              <a:rPr kumimoji="1" lang="en-US" altLang="ja-JP" sz="2800" smtClean="0"/>
              <a:t>Output</a:t>
            </a:r>
            <a:endParaRPr kumimoji="1" lang="ja-JP" altLang="en-US" sz="2800" dirty="0"/>
          </a:p>
        </p:txBody>
      </p:sp>
      <p:sp>
        <p:nvSpPr>
          <p:cNvPr id="13" name="角丸四角形 12"/>
          <p:cNvSpPr/>
          <p:nvPr/>
        </p:nvSpPr>
        <p:spPr>
          <a:xfrm>
            <a:off x="5545899" y="3193828"/>
            <a:ext cx="2093844" cy="7955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dirty="0" smtClean="0"/>
              <a:t>NN</a:t>
            </a:r>
            <a:endParaRPr kumimoji="1" lang="ja-JP" altLang="en-US" sz="2800" dirty="0"/>
          </a:p>
        </p:txBody>
      </p:sp>
      <p:cxnSp>
        <p:nvCxnSpPr>
          <p:cNvPr id="14" name="直線矢印コネクタ 13"/>
          <p:cNvCxnSpPr>
            <a:endCxn id="15" idx="0"/>
          </p:cNvCxnSpPr>
          <p:nvPr/>
        </p:nvCxnSpPr>
        <p:spPr>
          <a:xfrm>
            <a:off x="6592821" y="2299494"/>
            <a:ext cx="0" cy="89433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p:cNvCxnSpPr>
            <a:stCxn id="15" idx="2"/>
          </p:cNvCxnSpPr>
          <p:nvPr/>
        </p:nvCxnSpPr>
        <p:spPr>
          <a:xfrm>
            <a:off x="6592821" y="3989330"/>
            <a:ext cx="0" cy="82807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6" name="テキスト ボックス 15"/>
          <p:cNvSpPr txBox="1"/>
          <p:nvPr/>
        </p:nvSpPr>
        <p:spPr>
          <a:xfrm>
            <a:off x="5545900" y="1776274"/>
            <a:ext cx="2093842" cy="523220"/>
          </a:xfrm>
          <a:prstGeom prst="rect">
            <a:avLst/>
          </a:prstGeom>
          <a:noFill/>
        </p:spPr>
        <p:txBody>
          <a:bodyPr wrap="square" rtlCol="0">
            <a:spAutoFit/>
          </a:bodyPr>
          <a:lstStyle/>
          <a:p>
            <a:pPr algn="ctr"/>
            <a:r>
              <a:rPr kumimoji="1" lang="en-US" altLang="ja-JP" sz="2800" smtClean="0"/>
              <a:t>Input</a:t>
            </a:r>
            <a:endParaRPr kumimoji="1" lang="ja-JP" altLang="en-US" sz="2800" dirty="0"/>
          </a:p>
        </p:txBody>
      </p:sp>
      <p:sp>
        <p:nvSpPr>
          <p:cNvPr id="17" name="テキスト ボックス 16"/>
          <p:cNvSpPr txBox="1"/>
          <p:nvPr/>
        </p:nvSpPr>
        <p:spPr>
          <a:xfrm>
            <a:off x="5545899" y="4817407"/>
            <a:ext cx="2093843" cy="523220"/>
          </a:xfrm>
          <a:prstGeom prst="rect">
            <a:avLst/>
          </a:prstGeom>
          <a:noFill/>
        </p:spPr>
        <p:txBody>
          <a:bodyPr wrap="square" rtlCol="0">
            <a:spAutoFit/>
          </a:bodyPr>
          <a:lstStyle/>
          <a:p>
            <a:pPr algn="ctr"/>
            <a:r>
              <a:rPr kumimoji="1" lang="en-US" altLang="ja-JP" sz="2800" smtClean="0"/>
              <a:t>Output</a:t>
            </a:r>
            <a:endParaRPr kumimoji="1" lang="ja-JP" altLang="en-US" sz="2800" dirty="0"/>
          </a:p>
        </p:txBody>
      </p:sp>
      <p:sp>
        <p:nvSpPr>
          <p:cNvPr id="18" name="正方形/長方形 17"/>
          <p:cNvSpPr/>
          <p:nvPr/>
        </p:nvSpPr>
        <p:spPr>
          <a:xfrm>
            <a:off x="9237970" y="1954936"/>
            <a:ext cx="1469786" cy="327328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2800" dirty="0" smtClean="0"/>
              <a:t>External Memory</a:t>
            </a:r>
            <a:endParaRPr kumimoji="1" lang="ja-JP" altLang="en-US" sz="2800" dirty="0"/>
          </a:p>
        </p:txBody>
      </p:sp>
      <p:cxnSp>
        <p:nvCxnSpPr>
          <p:cNvPr id="21" name="直線矢印コネクタ 20"/>
          <p:cNvCxnSpPr/>
          <p:nvPr/>
        </p:nvCxnSpPr>
        <p:spPr>
          <a:xfrm>
            <a:off x="7765775" y="3452431"/>
            <a:ext cx="133847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H="1" flipV="1">
            <a:off x="7765775" y="3836747"/>
            <a:ext cx="1351722" cy="1325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2067031" y="1077126"/>
            <a:ext cx="1556836" cy="461665"/>
          </a:xfrm>
          <a:prstGeom prst="rect">
            <a:avLst/>
          </a:prstGeom>
          <a:noFill/>
        </p:spPr>
        <p:txBody>
          <a:bodyPr wrap="none" rtlCol="0">
            <a:spAutoFit/>
          </a:bodyPr>
          <a:lstStyle/>
          <a:p>
            <a:pPr algn="ctr"/>
            <a:r>
              <a:rPr kumimoji="1" lang="ja-JP" altLang="en-US" sz="2400" b="1" u="sng" dirty="0" smtClean="0"/>
              <a:t>普通の</a:t>
            </a:r>
            <a:r>
              <a:rPr kumimoji="1" lang="en-US" altLang="ja-JP" sz="2400" b="1" u="sng" dirty="0" smtClean="0"/>
              <a:t>NN</a:t>
            </a:r>
            <a:endParaRPr kumimoji="1" lang="ja-JP" altLang="en-US" sz="2400" b="1" u="sng" dirty="0"/>
          </a:p>
        </p:txBody>
      </p:sp>
      <p:sp>
        <p:nvSpPr>
          <p:cNvPr id="27" name="テキスト ボックス 26"/>
          <p:cNvSpPr txBox="1"/>
          <p:nvPr/>
        </p:nvSpPr>
        <p:spPr>
          <a:xfrm>
            <a:off x="7120553" y="1030554"/>
            <a:ext cx="2787943" cy="461665"/>
          </a:xfrm>
          <a:prstGeom prst="rect">
            <a:avLst/>
          </a:prstGeom>
          <a:noFill/>
        </p:spPr>
        <p:txBody>
          <a:bodyPr wrap="none" rtlCol="0">
            <a:spAutoFit/>
          </a:bodyPr>
          <a:lstStyle/>
          <a:p>
            <a:pPr algn="ctr"/>
            <a:r>
              <a:rPr kumimoji="1" lang="ja-JP" altLang="en-US" sz="2400" b="1" u="sng" dirty="0" smtClean="0"/>
              <a:t>外部メモリ付き</a:t>
            </a:r>
            <a:r>
              <a:rPr kumimoji="1" lang="en-US" altLang="ja-JP" sz="2400" b="1" u="sng" dirty="0" smtClean="0"/>
              <a:t>NN</a:t>
            </a:r>
            <a:endParaRPr kumimoji="1" lang="ja-JP" altLang="en-US" sz="2400" b="1" u="sng" dirty="0"/>
          </a:p>
        </p:txBody>
      </p:sp>
      <p:sp>
        <p:nvSpPr>
          <p:cNvPr id="28" name="テキスト ボックス 27"/>
          <p:cNvSpPr txBox="1"/>
          <p:nvPr/>
        </p:nvSpPr>
        <p:spPr>
          <a:xfrm>
            <a:off x="7861134" y="2970147"/>
            <a:ext cx="1107996" cy="369332"/>
          </a:xfrm>
          <a:prstGeom prst="rect">
            <a:avLst/>
          </a:prstGeom>
          <a:noFill/>
        </p:spPr>
        <p:txBody>
          <a:bodyPr wrap="none" rtlCol="0">
            <a:spAutoFit/>
          </a:bodyPr>
          <a:lstStyle/>
          <a:p>
            <a:r>
              <a:rPr kumimoji="1" lang="ja-JP" altLang="en-US" dirty="0" smtClean="0"/>
              <a:t>読み書き</a:t>
            </a:r>
            <a:endParaRPr kumimoji="1" lang="ja-JP" altLang="en-US" dirty="0"/>
          </a:p>
        </p:txBody>
      </p:sp>
      <p:sp>
        <p:nvSpPr>
          <p:cNvPr id="29" name="テキスト ボックス 28"/>
          <p:cNvSpPr txBox="1"/>
          <p:nvPr/>
        </p:nvSpPr>
        <p:spPr>
          <a:xfrm>
            <a:off x="7613238" y="3982890"/>
            <a:ext cx="1569660" cy="369332"/>
          </a:xfrm>
          <a:prstGeom prst="rect">
            <a:avLst/>
          </a:prstGeom>
          <a:noFill/>
        </p:spPr>
        <p:txBody>
          <a:bodyPr wrap="none" rtlCol="0">
            <a:spAutoFit/>
          </a:bodyPr>
          <a:lstStyle/>
          <a:p>
            <a:r>
              <a:rPr kumimoji="1" lang="ja-JP" altLang="en-US" smtClean="0"/>
              <a:t>メモリの内容</a:t>
            </a:r>
            <a:endParaRPr kumimoji="1" lang="ja-JP" altLang="en-US" dirty="0"/>
          </a:p>
        </p:txBody>
      </p:sp>
      <p:sp>
        <p:nvSpPr>
          <p:cNvPr id="32" name="テキスト ボックス 31"/>
          <p:cNvSpPr txBox="1"/>
          <p:nvPr/>
        </p:nvSpPr>
        <p:spPr>
          <a:xfrm>
            <a:off x="1629863" y="5485449"/>
            <a:ext cx="2431172" cy="830997"/>
          </a:xfrm>
          <a:prstGeom prst="rect">
            <a:avLst/>
          </a:prstGeom>
          <a:noFill/>
        </p:spPr>
        <p:txBody>
          <a:bodyPr wrap="square" rtlCol="0">
            <a:spAutoFit/>
          </a:bodyPr>
          <a:lstStyle/>
          <a:p>
            <a:pPr marL="285750" indent="-285750">
              <a:buFont typeface="Arial" charset="0"/>
              <a:buChar char="•"/>
            </a:pPr>
            <a:r>
              <a:rPr lang="en-US" altLang="ja-JP" sz="2400" dirty="0" smtClean="0">
                <a:latin typeface="+mj-ea"/>
                <a:ea typeface="+mj-ea"/>
              </a:rPr>
              <a:t>DNN</a:t>
            </a:r>
            <a:endParaRPr kumimoji="1" lang="en-US" altLang="ja-JP" sz="2400" dirty="0" smtClean="0">
              <a:latin typeface="+mj-ea"/>
              <a:ea typeface="+mj-ea"/>
            </a:endParaRPr>
          </a:p>
          <a:p>
            <a:pPr marL="285750" indent="-285750">
              <a:buFont typeface="Arial" charset="0"/>
              <a:buChar char="•"/>
            </a:pPr>
            <a:r>
              <a:rPr lang="en-US" altLang="ja-JP" sz="2400" dirty="0" smtClean="0">
                <a:latin typeface="+mj-ea"/>
                <a:ea typeface="+mj-ea"/>
              </a:rPr>
              <a:t>CNN</a:t>
            </a:r>
          </a:p>
        </p:txBody>
      </p:sp>
      <p:sp>
        <p:nvSpPr>
          <p:cNvPr id="33" name="テキスト ボックス 32"/>
          <p:cNvSpPr txBox="1"/>
          <p:nvPr/>
        </p:nvSpPr>
        <p:spPr>
          <a:xfrm>
            <a:off x="4938245" y="5479010"/>
            <a:ext cx="7152557" cy="1200328"/>
          </a:xfrm>
          <a:prstGeom prst="rect">
            <a:avLst/>
          </a:prstGeom>
          <a:noFill/>
        </p:spPr>
        <p:txBody>
          <a:bodyPr wrap="square" rtlCol="0">
            <a:spAutoFit/>
          </a:bodyPr>
          <a:lstStyle/>
          <a:p>
            <a:pPr marL="285750" indent="-285750">
              <a:buFont typeface="Arial" charset="0"/>
              <a:buChar char="•"/>
            </a:pPr>
            <a:r>
              <a:rPr kumimoji="1" lang="en-US" altLang="ja-JP" sz="2400" dirty="0" smtClean="0">
                <a:latin typeface="+mj-ea"/>
                <a:ea typeface="+mj-ea"/>
              </a:rPr>
              <a:t>Memory Networks [Weston, 2015]</a:t>
            </a:r>
          </a:p>
          <a:p>
            <a:pPr marL="285750" indent="-285750">
              <a:buFont typeface="Arial" charset="0"/>
              <a:buChar char="•"/>
            </a:pPr>
            <a:r>
              <a:rPr lang="en-US" altLang="ja-JP" sz="2400" dirty="0" smtClean="0">
                <a:latin typeface="+mj-ea"/>
                <a:ea typeface="+mj-ea"/>
              </a:rPr>
              <a:t>Neural Turing Machine [Graves, 2014]</a:t>
            </a:r>
            <a:endParaRPr kumimoji="1" lang="en-US" altLang="ja-JP" sz="2400" dirty="0" smtClean="0">
              <a:latin typeface="+mj-ea"/>
              <a:ea typeface="+mj-ea"/>
            </a:endParaRPr>
          </a:p>
          <a:p>
            <a:pPr marL="285750" indent="-285750">
              <a:buFont typeface="Arial" charset="0"/>
              <a:buChar char="•"/>
            </a:pPr>
            <a:r>
              <a:rPr lang="en-US" altLang="ja-JP" sz="2400" b="1" dirty="0" smtClean="0">
                <a:solidFill>
                  <a:schemeClr val="accent3"/>
                </a:solidFill>
                <a:latin typeface="+mj-ea"/>
                <a:ea typeface="+mj-ea"/>
              </a:rPr>
              <a:t>Dynamic Neural Computer [Graves, 2016]</a:t>
            </a:r>
          </a:p>
        </p:txBody>
      </p:sp>
    </p:spTree>
    <p:extLst>
      <p:ext uri="{BB962C8B-B14F-4D97-AF65-F5344CB8AC3E}">
        <p14:creationId xmlns:p14="http://schemas.microsoft.com/office/powerpoint/2010/main" val="548161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外部メモリと</a:t>
            </a:r>
            <a:r>
              <a:rPr kumimoji="1" lang="en-US" altLang="ja-JP" dirty="0" smtClean="0"/>
              <a:t>LSTM, </a:t>
            </a:r>
            <a:r>
              <a:rPr kumimoji="1" lang="ja-JP" altLang="en-US" dirty="0" smtClean="0"/>
              <a:t>ノイマン型コンピュータ，脳</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r>
              <a:rPr kumimoji="1" lang="en-US" altLang="ja-JP" dirty="0" smtClean="0"/>
              <a:t>LSTM (Long Short Term Memory</a:t>
            </a:r>
            <a:r>
              <a:rPr kumimoji="1" lang="en-US" altLang="ja-JP" dirty="0" smtClean="0"/>
              <a:t>)</a:t>
            </a:r>
            <a:r>
              <a:rPr kumimoji="1" lang="ja-JP" altLang="en-US" dirty="0" smtClean="0"/>
              <a:t>との比較</a:t>
            </a:r>
            <a:endParaRPr kumimoji="1" lang="en-US" altLang="ja-JP" dirty="0" smtClean="0"/>
          </a:p>
          <a:p>
            <a:pPr lvl="1"/>
            <a:r>
              <a:rPr lang="en-US" altLang="ja-JP" dirty="0" smtClean="0"/>
              <a:t>LSTM</a:t>
            </a:r>
            <a:r>
              <a:rPr lang="ja-JP" altLang="en-US" dirty="0" smtClean="0"/>
              <a:t>はある</a:t>
            </a:r>
            <a:r>
              <a:rPr lang="ja-JP" altLang="en-US" dirty="0" smtClean="0"/>
              <a:t>種の内部メモリ</a:t>
            </a:r>
            <a:endParaRPr lang="en-US" altLang="ja-JP" dirty="0" smtClean="0"/>
          </a:p>
          <a:p>
            <a:pPr lvl="1"/>
            <a:r>
              <a:rPr kumimoji="1" lang="ja-JP" altLang="en-US" dirty="0" smtClean="0"/>
              <a:t>メモリの大きさと学習するパラメタ</a:t>
            </a:r>
            <a:r>
              <a:rPr kumimoji="1" lang="en-US" altLang="ja-JP" dirty="0" smtClean="0"/>
              <a:t>/</a:t>
            </a:r>
            <a:r>
              <a:rPr kumimoji="1" lang="ja-JP" altLang="en-US" dirty="0" smtClean="0"/>
              <a:t>処理が</a:t>
            </a:r>
            <a:r>
              <a:rPr kumimoji="1" lang="ja-JP" altLang="en-US" dirty="0" smtClean="0"/>
              <a:t>切り離せない</a:t>
            </a:r>
            <a:endParaRPr lang="en-US" altLang="ja-JP" dirty="0"/>
          </a:p>
          <a:p>
            <a:pPr lvl="1"/>
            <a:r>
              <a:rPr lang="en-US" altLang="ja-JP" dirty="0"/>
              <a:t>+</a:t>
            </a:r>
            <a:r>
              <a:rPr lang="ja-JP" altLang="en-US" dirty="0" smtClean="0"/>
              <a:t>情報</a:t>
            </a:r>
            <a:r>
              <a:rPr lang="ja-JP" altLang="en-US" dirty="0" smtClean="0"/>
              <a:t>の</a:t>
            </a:r>
            <a:r>
              <a:rPr lang="ja-JP" altLang="en-US" dirty="0" smtClean="0"/>
              <a:t>保持</a:t>
            </a:r>
            <a:r>
              <a:rPr lang="ja-JP" altLang="en-US" dirty="0" smtClean="0"/>
              <a:t>と</a:t>
            </a:r>
            <a:r>
              <a:rPr lang="ja-JP" altLang="en-US" dirty="0" smtClean="0"/>
              <a:t>情報</a:t>
            </a:r>
            <a:r>
              <a:rPr lang="ja-JP" altLang="en-US" dirty="0" smtClean="0"/>
              <a:t>に</a:t>
            </a:r>
            <a:r>
              <a:rPr lang="ja-JP" altLang="en-US" dirty="0" smtClean="0"/>
              <a:t>対する処理を同じ</a:t>
            </a:r>
            <a:r>
              <a:rPr lang="en-US" altLang="ja-JP" dirty="0" smtClean="0"/>
              <a:t>1</a:t>
            </a:r>
            <a:r>
              <a:rPr lang="ja-JP" altLang="en-US" dirty="0" smtClean="0"/>
              <a:t>つの</a:t>
            </a:r>
            <a:r>
              <a:rPr lang="en-US" altLang="ja-JP" dirty="0" smtClean="0"/>
              <a:t>NN</a:t>
            </a:r>
            <a:r>
              <a:rPr lang="ja-JP" altLang="en-US" dirty="0" smtClean="0"/>
              <a:t>で</a:t>
            </a:r>
            <a:r>
              <a:rPr lang="ja-JP" altLang="en-US" dirty="0" smtClean="0"/>
              <a:t>行うので大変</a:t>
            </a:r>
            <a:endParaRPr lang="en-US" altLang="ja-JP" dirty="0" smtClean="0"/>
          </a:p>
          <a:p>
            <a:pPr lvl="1"/>
            <a:endParaRPr kumimoji="1" lang="en-US" altLang="ja-JP" dirty="0" smtClean="0"/>
          </a:p>
          <a:p>
            <a:r>
              <a:rPr kumimoji="1" lang="ja-JP" altLang="en-US" dirty="0" smtClean="0"/>
              <a:t>ノイマン型コンピュータに</a:t>
            </a:r>
            <a:r>
              <a:rPr kumimoji="1" lang="ja-JP" altLang="en-US" dirty="0" smtClean="0"/>
              <a:t>おける位置づけ</a:t>
            </a:r>
            <a:endParaRPr kumimoji="1" lang="en-US" altLang="ja-JP" dirty="0" smtClean="0"/>
          </a:p>
          <a:p>
            <a:pPr lvl="1"/>
            <a:r>
              <a:rPr kumimoji="1" lang="en-US" altLang="ja-JP" dirty="0" smtClean="0"/>
              <a:t>RAM</a:t>
            </a:r>
            <a:r>
              <a:rPr kumimoji="1" lang="ja-JP" altLang="en-US" dirty="0" smtClean="0"/>
              <a:t>的な</a:t>
            </a:r>
            <a:r>
              <a:rPr kumimoji="1" lang="ja-JP" altLang="en-US" dirty="0" smtClean="0"/>
              <a:t>位置づけ</a:t>
            </a:r>
            <a:endParaRPr lang="en-US" altLang="ja-JP" dirty="0" smtClean="0"/>
          </a:p>
          <a:p>
            <a:r>
              <a:rPr lang="ja-JP" altLang="en-US" dirty="0" smtClean="0"/>
              <a:t>脳的</a:t>
            </a:r>
            <a:r>
              <a:rPr lang="ja-JP" altLang="en-US" dirty="0" smtClean="0"/>
              <a:t>な位置づけ</a:t>
            </a:r>
            <a:r>
              <a:rPr lang="en-US" altLang="ja-JP" dirty="0" smtClean="0"/>
              <a:t> </a:t>
            </a:r>
          </a:p>
          <a:p>
            <a:pPr lvl="1"/>
            <a:r>
              <a:rPr kumimoji="1" lang="en-US" altLang="ja-JP" dirty="0" smtClean="0"/>
              <a:t>Working Memory</a:t>
            </a:r>
            <a:r>
              <a:rPr kumimoji="1" lang="ja-JP" altLang="en-US" dirty="0" smtClean="0"/>
              <a:t>と</a:t>
            </a:r>
            <a:r>
              <a:rPr lang="ja-JP" altLang="en-US" dirty="0" smtClean="0"/>
              <a:t>対応に関する記述</a:t>
            </a:r>
            <a:r>
              <a:rPr lang="en-US" altLang="ja-JP" dirty="0" smtClean="0"/>
              <a:t> (NTM</a:t>
            </a:r>
            <a:r>
              <a:rPr lang="ja-JP" altLang="en-US" dirty="0" smtClean="0"/>
              <a:t>論文</a:t>
            </a:r>
            <a:r>
              <a:rPr lang="en-US" altLang="ja-JP" dirty="0" smtClean="0"/>
              <a:t>)</a:t>
            </a:r>
          </a:p>
          <a:p>
            <a:pPr lvl="1"/>
            <a:r>
              <a:rPr kumimoji="1" lang="ja-JP" altLang="en-US" dirty="0" smtClean="0"/>
              <a:t>海馬と対応に関する記述</a:t>
            </a:r>
            <a:r>
              <a:rPr kumimoji="1" lang="en-US" altLang="ja-JP" dirty="0" smtClean="0"/>
              <a:t> (DNC</a:t>
            </a:r>
            <a:r>
              <a:rPr kumimoji="1" lang="ja-JP" altLang="en-US" dirty="0" smtClean="0"/>
              <a:t>論文</a:t>
            </a:r>
            <a:r>
              <a:rPr kumimoji="1" lang="en-US" altLang="ja-JP" dirty="0" smtClean="0"/>
              <a:t>)</a:t>
            </a:r>
          </a:p>
          <a:p>
            <a:pPr lvl="1"/>
            <a:r>
              <a:rPr lang="en-US" altLang="ja-JP" dirty="0"/>
              <a:t>(</a:t>
            </a:r>
            <a:r>
              <a:rPr lang="ja-JP" altLang="en-US" dirty="0"/>
              <a:t>よくわからない</a:t>
            </a:r>
            <a:r>
              <a:rPr lang="ja-JP" altLang="en-US" dirty="0" smtClean="0"/>
              <a:t>ので強い方教えてください</a:t>
            </a:r>
            <a:r>
              <a:rPr lang="en-US" altLang="ja-JP" dirty="0" smtClean="0"/>
              <a:t>)</a:t>
            </a:r>
            <a:endParaRPr lang="en-US" altLang="ja-JP" dirty="0"/>
          </a:p>
        </p:txBody>
      </p:sp>
    </p:spTree>
    <p:extLst>
      <p:ext uri="{BB962C8B-B14F-4D97-AF65-F5344CB8AC3E}">
        <p14:creationId xmlns:p14="http://schemas.microsoft.com/office/powerpoint/2010/main" val="1820292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Differentiable Neural Computer</a:t>
            </a:r>
            <a:r>
              <a:rPr lang="en-US" altLang="ja-JP" dirty="0" smtClean="0"/>
              <a:t> (DCN)</a:t>
            </a:r>
            <a:r>
              <a:rPr lang="en-US" altLang="ja-JP" dirty="0"/>
              <a:t> </a:t>
            </a:r>
            <a:r>
              <a:rPr lang="ja-JP" altLang="en-US" dirty="0" smtClean="0"/>
              <a:t>の特徴</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従来的なニューラルネットと比べると</a:t>
            </a:r>
            <a:endParaRPr lang="en-US" altLang="ja-JP" dirty="0" smtClean="0"/>
          </a:p>
          <a:p>
            <a:pPr lvl="1"/>
            <a:r>
              <a:rPr lang="ja-JP" altLang="en-US" dirty="0" smtClean="0"/>
              <a:t>外部メモリを持つため，従来は難しかった長期記憶等が可能</a:t>
            </a:r>
            <a:endParaRPr lang="en-US" altLang="ja-JP" dirty="0" smtClean="0"/>
          </a:p>
          <a:p>
            <a:endParaRPr lang="en-US" altLang="ja-JP" dirty="0"/>
          </a:p>
          <a:p>
            <a:r>
              <a:rPr lang="ja-JP" altLang="en-US" dirty="0" smtClean="0"/>
              <a:t>ノイマン型コンピュータと比べると</a:t>
            </a:r>
            <a:endParaRPr lang="en-US" altLang="ja-JP" dirty="0" smtClean="0"/>
          </a:p>
          <a:p>
            <a:pPr lvl="1"/>
            <a:r>
              <a:rPr lang="ja-JP" altLang="en-US" dirty="0" smtClean="0"/>
              <a:t>微分可能であり，データからメモリの使い方を学習可能</a:t>
            </a:r>
            <a:endParaRPr lang="en-US" altLang="ja-JP" dirty="0" smtClean="0"/>
          </a:p>
          <a:p>
            <a:pPr lvl="1"/>
            <a:endParaRPr kumimoji="1" lang="en-US" altLang="ja-JP" dirty="0" smtClean="0"/>
          </a:p>
          <a:p>
            <a:r>
              <a:rPr lang="ja-JP" altLang="en-US" dirty="0" smtClean="0"/>
              <a:t>他の外部メモリ付きニューラルネットと比べると</a:t>
            </a:r>
            <a:endParaRPr lang="en-US" altLang="ja-JP" dirty="0" smtClean="0"/>
          </a:p>
          <a:p>
            <a:pPr lvl="1"/>
            <a:r>
              <a:rPr kumimoji="1" lang="ja-JP" altLang="en-US" dirty="0" smtClean="0"/>
              <a:t>メモリをどう使うかが異なる</a:t>
            </a:r>
            <a:r>
              <a:rPr kumimoji="1" lang="en-US" altLang="ja-JP" dirty="0" smtClean="0"/>
              <a:t> (</a:t>
            </a:r>
            <a:r>
              <a:rPr kumimoji="1" lang="ja-JP" altLang="en-US" dirty="0" smtClean="0"/>
              <a:t>後述</a:t>
            </a:r>
            <a:r>
              <a:rPr kumimoji="1" lang="en-US" altLang="ja-JP" dirty="0" smtClean="0"/>
              <a:t>) </a:t>
            </a:r>
          </a:p>
          <a:p>
            <a:pPr lvl="1"/>
            <a:endParaRPr kumimoji="1" lang="ja-JP" altLang="en-US" dirty="0"/>
          </a:p>
        </p:txBody>
      </p:sp>
    </p:spTree>
    <p:extLst>
      <p:ext uri="{BB962C8B-B14F-4D97-AF65-F5344CB8AC3E}">
        <p14:creationId xmlns:p14="http://schemas.microsoft.com/office/powerpoint/2010/main" val="42432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なぜ外部メモリを使うのか</a:t>
            </a:r>
            <a:endParaRPr lang="en-US" altLang="ja-JP" dirty="0"/>
          </a:p>
          <a:p>
            <a:r>
              <a:rPr kumimoji="1" lang="ja-JP" altLang="en-US" b="1" dirty="0" smtClean="0">
                <a:solidFill>
                  <a:schemeClr val="accent3"/>
                </a:solidFill>
              </a:rPr>
              <a:t>外部メモリを使うとできること</a:t>
            </a:r>
            <a:endParaRPr kumimoji="1" lang="en-US" altLang="ja-JP" b="1" dirty="0" smtClean="0">
              <a:solidFill>
                <a:schemeClr val="accent3"/>
              </a:solidFill>
            </a:endParaRPr>
          </a:p>
          <a:p>
            <a:r>
              <a:rPr lang="ja-JP" altLang="en-US" dirty="0" smtClean="0"/>
              <a:t>外部メモリの使い方</a:t>
            </a:r>
            <a:endParaRPr lang="en-US" altLang="ja-JP" dirty="0" smtClean="0"/>
          </a:p>
          <a:p>
            <a:r>
              <a:rPr kumimoji="1" lang="ja-JP" altLang="en-US" dirty="0" smtClean="0"/>
              <a:t>本論文の実験</a:t>
            </a:r>
            <a:endParaRPr kumimoji="1" lang="en-US" altLang="ja-JP" dirty="0" smtClean="0"/>
          </a:p>
          <a:p>
            <a:r>
              <a:rPr lang="ja-JP" altLang="en-US" dirty="0"/>
              <a:t>外部メモリ付き</a:t>
            </a:r>
            <a:r>
              <a:rPr lang="en-US" altLang="ja-JP" dirty="0"/>
              <a:t>NN</a:t>
            </a:r>
            <a:r>
              <a:rPr lang="ja-JP" altLang="en-US" dirty="0"/>
              <a:t>の課題と研究動向</a:t>
            </a:r>
          </a:p>
        </p:txBody>
      </p:sp>
    </p:spTree>
    <p:extLst>
      <p:ext uri="{BB962C8B-B14F-4D97-AF65-F5344CB8AC3E}">
        <p14:creationId xmlns:p14="http://schemas.microsoft.com/office/powerpoint/2010/main" val="1614003144"/>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a:themeElements>
    <a:clrScheme name="Original1 1">
      <a:dk1>
        <a:srgbClr val="333333"/>
      </a:dk1>
      <a:lt1>
        <a:sysClr val="window" lastClr="FFFFFF"/>
      </a:lt1>
      <a:dk2>
        <a:srgbClr val="062640"/>
      </a:dk2>
      <a:lt2>
        <a:srgbClr val="EEECE1"/>
      </a:lt2>
      <a:accent1>
        <a:srgbClr val="1A99FF"/>
      </a:accent1>
      <a:accent2>
        <a:srgbClr val="FF3A33"/>
      </a:accent2>
      <a:accent3>
        <a:srgbClr val="0063B2"/>
      </a:accent3>
      <a:accent4>
        <a:srgbClr val="C6CC00"/>
      </a:accent4>
      <a:accent5>
        <a:srgbClr val="ADB209"/>
      </a:accent5>
      <a:accent6>
        <a:srgbClr val="062640"/>
      </a:accent6>
      <a:hlink>
        <a:srgbClr val="178AE5"/>
      </a:hlink>
      <a:folHlink>
        <a:srgbClr val="FFA51A"/>
      </a:folHlink>
    </a:clrScheme>
    <a:fontScheme name="トワイライト">
      <a:maj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ヒラギノ角ゴ Pro W3"/>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imple" id="{E80D564F-B29D-9D47-9BC2-C4F457008D50}" vid="{70341EAE-8957-6748-9002-8EA1264C1D2C}"/>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blackline</Template>
  <TotalTime>10812</TotalTime>
  <Words>2335</Words>
  <Application>Microsoft Macintosh PowerPoint</Application>
  <PresentationFormat>ワイド画面</PresentationFormat>
  <Paragraphs>332</Paragraphs>
  <Slides>52</Slides>
  <Notes>1</Notes>
  <HiddenSlides>2</HiddenSlides>
  <MMClips>0</MMClips>
  <ScaleCrop>false</ScaleCrop>
  <HeadingPairs>
    <vt:vector size="6" baseType="variant">
      <vt:variant>
        <vt:lpstr>使用されているフォント</vt:lpstr>
      </vt:variant>
      <vt:variant>
        <vt:i4>11</vt:i4>
      </vt:variant>
      <vt:variant>
        <vt:lpstr>テーマ</vt:lpstr>
      </vt:variant>
      <vt:variant>
        <vt:i4>2</vt:i4>
      </vt:variant>
      <vt:variant>
        <vt:lpstr>スライド タイトル</vt:lpstr>
      </vt:variant>
      <vt:variant>
        <vt:i4>52</vt:i4>
      </vt:variant>
    </vt:vector>
  </HeadingPairs>
  <TitlesOfParts>
    <vt:vector size="65" baseType="lpstr">
      <vt:lpstr>Corbel</vt:lpstr>
      <vt:lpstr>Helvetica</vt:lpstr>
      <vt:lpstr>Hiragino Kaku Gothic Pro W6</vt:lpstr>
      <vt:lpstr>Impact</vt:lpstr>
      <vt:lpstr>Monaco</vt:lpstr>
      <vt:lpstr>Wingdings</vt:lpstr>
      <vt:lpstr>Yu Gothic</vt:lpstr>
      <vt:lpstr>Yu Gothic Light</vt:lpstr>
      <vt:lpstr>ヒラギノ角ゴ Pro W3</vt:lpstr>
      <vt:lpstr>ヒラギノ角ゴ Pro W6</vt:lpstr>
      <vt:lpstr>Arial</vt:lpstr>
      <vt:lpstr>simple</vt:lpstr>
      <vt:lpstr>デザインの設定</vt:lpstr>
      <vt:lpstr>Hybrid Computing using a Neural Network with  Dynamic External Memory</vt:lpstr>
      <vt:lpstr>書誌情報</vt:lpstr>
      <vt:lpstr>概要</vt:lpstr>
      <vt:lpstr>目次</vt:lpstr>
      <vt:lpstr>背景</vt:lpstr>
      <vt:lpstr>外部メモリ付きニューラルネット</vt:lpstr>
      <vt:lpstr>外部メモリとLSTM, ノイマン型コンピュータ，脳</vt:lpstr>
      <vt:lpstr>Differentiable Neural Computer (DCN) の特徴</vt:lpstr>
      <vt:lpstr>目次</vt:lpstr>
      <vt:lpstr>Logical Reasoning (bAbI)</vt:lpstr>
      <vt:lpstr>bAbl-tasks</vt:lpstr>
      <vt:lpstr>対話</vt:lpstr>
      <vt:lpstr>Visual Question Answering</vt:lpstr>
      <vt:lpstr>アルゴリズム的な処理</vt:lpstr>
      <vt:lpstr>推論 (この論文より抜粋)</vt:lpstr>
      <vt:lpstr>目次</vt:lpstr>
      <vt:lpstr>外部メモリ付きNNの一般的な構成要素</vt:lpstr>
      <vt:lpstr>DNCの実現方法</vt:lpstr>
      <vt:lpstr>DNCの概念図</vt:lpstr>
      <vt:lpstr>外部メモリを利用するためのDNCの機能</vt:lpstr>
      <vt:lpstr>読み込み方法</vt:lpstr>
      <vt:lpstr>概念図との対応</vt:lpstr>
      <vt:lpstr>書き込みの方法</vt:lpstr>
      <vt:lpstr>概念図との対応</vt:lpstr>
      <vt:lpstr>次の問題: どうやってattentionするか?</vt:lpstr>
      <vt:lpstr>wをどうやって作るか？</vt:lpstr>
      <vt:lpstr>Content-based addressing</vt:lpstr>
      <vt:lpstr>個人的疑問: これ意味あるの？</vt:lpstr>
      <vt:lpstr>概念図との対応</vt:lpstr>
      <vt:lpstr>Temporal memory linkage</vt:lpstr>
      <vt:lpstr>Temporal memory linkage</vt:lpstr>
      <vt:lpstr>Temporal memory linkage</vt:lpstr>
      <vt:lpstr>読み込み場所のAddressing</vt:lpstr>
      <vt:lpstr>書き込み場所のAddressing</vt:lpstr>
      <vt:lpstr>Dynamic Memory Allocation in Computers</vt:lpstr>
      <vt:lpstr>Dynamic Memory Allocation in DNC</vt:lpstr>
      <vt:lpstr>書き込み場所のAddressing</vt:lpstr>
      <vt:lpstr>Dynamic Memory Allocationの例</vt:lpstr>
      <vt:lpstr>Controllerが出力するものまとめ</vt:lpstr>
      <vt:lpstr>全体構造再掲</vt:lpstr>
      <vt:lpstr>Memory Networks, Neural Turing Machineとの違い</vt:lpstr>
      <vt:lpstr>目次</vt:lpstr>
      <vt:lpstr>実験1: コピータスク</vt:lpstr>
      <vt:lpstr>実験1: LSTMとNTMとの比較参考資料 (NTM論文より抜粋)</vt:lpstr>
      <vt:lpstr>実験2: bAbI</vt:lpstr>
      <vt:lpstr>実験3: Graph task</vt:lpstr>
      <vt:lpstr>実験4: Block puzzle </vt:lpstr>
      <vt:lpstr>目次</vt:lpstr>
      <vt:lpstr>DNCおよび外部メモリ付きNNの課題</vt:lpstr>
      <vt:lpstr>NTM以降の研究</vt:lpstr>
      <vt:lpstr>最近の研究 ICLR2017</vt:lpstr>
      <vt:lpstr>まとめ</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Adversarial Training周辺の研究動向</dc:title>
  <dc:creator>岩澤有祐</dc:creator>
  <cp:lastModifiedBy>岩澤有祐</cp:lastModifiedBy>
  <cp:revision>880</cp:revision>
  <dcterms:created xsi:type="dcterms:W3CDTF">2016-10-01T07:10:12Z</dcterms:created>
  <dcterms:modified xsi:type="dcterms:W3CDTF">2016-12-08T23:52:15Z</dcterms:modified>
</cp:coreProperties>
</file>